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628" r:id="rId3"/>
    <p:sldId id="629" r:id="rId4"/>
    <p:sldId id="637" r:id="rId5"/>
    <p:sldId id="633" r:id="rId6"/>
    <p:sldId id="632" r:id="rId7"/>
    <p:sldId id="630" r:id="rId8"/>
    <p:sldId id="631" r:id="rId9"/>
    <p:sldId id="634" r:id="rId10"/>
    <p:sldId id="635" r:id="rId11"/>
    <p:sldId id="610" r:id="rId12"/>
    <p:sldId id="636" r:id="rId13"/>
    <p:sldId id="611" r:id="rId14"/>
    <p:sldId id="613" r:id="rId15"/>
    <p:sldId id="614" r:id="rId16"/>
    <p:sldId id="638" r:id="rId17"/>
    <p:sldId id="639" r:id="rId18"/>
    <p:sldId id="640" r:id="rId19"/>
    <p:sldId id="641" r:id="rId20"/>
    <p:sldId id="615" r:id="rId21"/>
    <p:sldId id="616" r:id="rId22"/>
    <p:sldId id="617" r:id="rId23"/>
    <p:sldId id="618" r:id="rId24"/>
    <p:sldId id="620" r:id="rId25"/>
    <p:sldId id="622" r:id="rId26"/>
    <p:sldId id="623" r:id="rId27"/>
    <p:sldId id="625" r:id="rId28"/>
    <p:sldId id="626" r:id="rId29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>
          <p15:clr>
            <a:srgbClr val="A4A3A4"/>
          </p15:clr>
        </p15:guide>
        <p15:guide id="2" orient="horz" pos="709">
          <p15:clr>
            <a:srgbClr val="A4A3A4"/>
          </p15:clr>
        </p15:guide>
        <p15:guide id="3" orient="horz" pos="3067">
          <p15:clr>
            <a:srgbClr val="A4A3A4"/>
          </p15:clr>
        </p15:guide>
        <p15:guide id="4" orient="horz" pos="119">
          <p15:clr>
            <a:srgbClr val="A4A3A4"/>
          </p15:clr>
        </p15:guide>
        <p15:guide id="5" orient="horz" pos="1661">
          <p15:clr>
            <a:srgbClr val="A4A3A4"/>
          </p15:clr>
        </p15:guide>
        <p15:guide id="6" orient="horz" pos="981">
          <p15:clr>
            <a:srgbClr val="A4A3A4"/>
          </p15:clr>
        </p15:guide>
        <p15:guide id="7" pos="5738">
          <p15:clr>
            <a:srgbClr val="A4A3A4"/>
          </p15:clr>
        </p15:guide>
        <p15:guide id="8" pos="3651">
          <p15:clr>
            <a:srgbClr val="A4A3A4"/>
          </p15:clr>
        </p15:guide>
        <p15:guide id="9" pos="4059">
          <p15:clr>
            <a:srgbClr val="A4A3A4"/>
          </p15:clr>
        </p15:guide>
        <p15:guide id="10" pos="295">
          <p15:clr>
            <a:srgbClr val="A4A3A4"/>
          </p15:clr>
        </p15:guide>
        <p15:guide id="11" pos="2064">
          <p15:clr>
            <a:srgbClr val="A4A3A4"/>
          </p15:clr>
        </p15:guide>
        <p15:guide id="12" pos="2336">
          <p15:clr>
            <a:srgbClr val="A4A3A4"/>
          </p15:clr>
        </p15:guide>
        <p15:guide id="13" pos="4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0310"/>
    <a:srgbClr val="1E03BD"/>
    <a:srgbClr val="A08BB6"/>
    <a:srgbClr val="F8A15A"/>
    <a:srgbClr val="FBC293"/>
    <a:srgbClr val="FEE6D6"/>
    <a:srgbClr val="FFF8F3"/>
    <a:srgbClr val="FCB688"/>
    <a:srgbClr val="94BBBB"/>
    <a:srgbClr val="6E8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佈景主題樣式 2 - 輔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0" autoAdjust="0"/>
    <p:restoredTop sz="94798" autoAdjust="0"/>
  </p:normalViewPr>
  <p:slideViewPr>
    <p:cSldViewPr>
      <p:cViewPr varScale="1">
        <p:scale>
          <a:sx n="111" d="100"/>
          <a:sy n="111" d="100"/>
        </p:scale>
        <p:origin x="1710" y="114"/>
      </p:cViewPr>
      <p:guideLst>
        <p:guide orient="horz" pos="2069"/>
        <p:guide orient="horz" pos="709"/>
        <p:guide orient="horz" pos="3067"/>
        <p:guide orient="horz" pos="119"/>
        <p:guide orient="horz" pos="1661"/>
        <p:guide orient="horz" pos="981"/>
        <p:guide pos="5738"/>
        <p:guide pos="3651"/>
        <p:guide pos="4059"/>
        <p:guide pos="295"/>
        <p:guide pos="2064"/>
        <p:guide pos="2336"/>
        <p:guide pos="4422"/>
      </p:guideLst>
    </p:cSldViewPr>
  </p:slideViewPr>
  <p:outlineViewPr>
    <p:cViewPr>
      <p:scale>
        <a:sx n="33" d="100"/>
        <a:sy n="33" d="100"/>
      </p:scale>
      <p:origin x="0" y="48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852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zh-TW" altLang="en-US" b="1" dirty="0" smtClean="0">
                <a:solidFill>
                  <a:srgbClr val="C00000"/>
                </a:solidFill>
              </a:rPr>
              <a:t>死亡</a:t>
            </a:r>
            <a:endParaRPr lang="en-US" altLang="zh-TW" b="1" dirty="0">
              <a:solidFill>
                <a:srgbClr val="C00000"/>
              </a:solidFill>
            </a:endParaRPr>
          </a:p>
        </c:rich>
      </c:tx>
      <c:layout>
        <c:manualLayout>
          <c:xMode val="edge"/>
          <c:yMode val="edge"/>
          <c:x val="0.4338134146710970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Fatalities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工作表1!$A$2:$A$8</c:f>
              <c:strCache>
                <c:ptCount val="7"/>
                <c:pt idx="0">
                  <c:v>小客車</c:v>
                </c:pt>
                <c:pt idx="1">
                  <c:v>小貨車</c:v>
                </c:pt>
                <c:pt idx="2">
                  <c:v>大貨車</c:v>
                </c:pt>
                <c:pt idx="3">
                  <c:v>機車</c:v>
                </c:pt>
                <c:pt idx="4">
                  <c:v>行人</c:v>
                </c:pt>
                <c:pt idx="5">
                  <c:v>自行車</c:v>
                </c:pt>
                <c:pt idx="6">
                  <c:v>其他</c:v>
                </c:pt>
              </c:strCache>
            </c:strRef>
          </c:cat>
          <c:val>
            <c:numRef>
              <c:f>工作表1!$B$2:$B$8</c:f>
              <c:numCache>
                <c:formatCode>General</c:formatCode>
                <c:ptCount val="7"/>
                <c:pt idx="0">
                  <c:v>362</c:v>
                </c:pt>
                <c:pt idx="1">
                  <c:v>106</c:v>
                </c:pt>
                <c:pt idx="2">
                  <c:v>41</c:v>
                </c:pt>
                <c:pt idx="3">
                  <c:v>2119</c:v>
                </c:pt>
                <c:pt idx="4">
                  <c:v>423</c:v>
                </c:pt>
                <c:pt idx="5">
                  <c:v>228</c:v>
                </c:pt>
                <c:pt idx="6">
                  <c:v>31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10820969387239801"/>
          <c:y val="0.82225360622534271"/>
          <c:w val="0.79961418428255449"/>
          <c:h val="0.124196818376408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0000CC"/>
                </a:solidFill>
                <a:latin typeface="+mn-lt"/>
                <a:ea typeface="+mn-ea"/>
                <a:cs typeface="+mn-cs"/>
              </a:defRPr>
            </a:pPr>
            <a:r>
              <a:rPr lang="zh-TW" altLang="en-US" b="1" dirty="0" smtClean="0">
                <a:solidFill>
                  <a:srgbClr val="0000CC"/>
                </a:solidFill>
              </a:rPr>
              <a:t>受傷</a:t>
            </a:r>
            <a:endParaRPr lang="en-US" altLang="zh-TW" b="1" dirty="0">
              <a:solidFill>
                <a:srgbClr val="0000CC"/>
              </a:solidFill>
            </a:endParaRPr>
          </a:p>
        </c:rich>
      </c:tx>
      <c:layout>
        <c:manualLayout>
          <c:xMode val="edge"/>
          <c:yMode val="edge"/>
          <c:x val="0.4318458663323122"/>
          <c:y val="3.149450867202536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0000CC"/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Injuries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6"/>
              <c:layout>
                <c:manualLayout>
                  <c:x val="-9.1454377026401103E-3"/>
                  <c:y val="1.1938534613155402E-2"/>
                </c:manualLayout>
              </c:layout>
              <c:tx>
                <c:rich>
                  <a:bodyPr/>
                  <a:lstStyle/>
                  <a:p>
                    <a:r>
                      <a:rPr lang="en-US" altLang="zh-TW" dirty="0" smtClean="0"/>
                      <a:t>11910</a:t>
                    </a:r>
                    <a:endParaRPr lang="en-US" altLang="zh-TW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2.440893417734542E-2"/>
                  <c:y val="-2.110094855737287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工作表1!$A$2:$A$9</c:f>
              <c:strCache>
                <c:ptCount val="8"/>
                <c:pt idx="0">
                  <c:v>小客車</c:v>
                </c:pt>
                <c:pt idx="1">
                  <c:v>小貨車</c:v>
                </c:pt>
                <c:pt idx="2">
                  <c:v>大貨車</c:v>
                </c:pt>
                <c:pt idx="3">
                  <c:v>大客車</c:v>
                </c:pt>
                <c:pt idx="4">
                  <c:v>機車</c:v>
                </c:pt>
                <c:pt idx="5">
                  <c:v>行人</c:v>
                </c:pt>
                <c:pt idx="6">
                  <c:v>自行車</c:v>
                </c:pt>
                <c:pt idx="7">
                  <c:v>其它</c:v>
                </c:pt>
              </c:strCache>
            </c:strRef>
          </c:cat>
          <c:val>
            <c:numRef>
              <c:f>工作表1!$B$2:$B$9</c:f>
              <c:numCache>
                <c:formatCode>General</c:formatCode>
                <c:ptCount val="8"/>
                <c:pt idx="0">
                  <c:v>18699</c:v>
                </c:pt>
                <c:pt idx="1">
                  <c:v>4037</c:v>
                </c:pt>
                <c:pt idx="2">
                  <c:v>552</c:v>
                </c:pt>
                <c:pt idx="3">
                  <c:v>462</c:v>
                </c:pt>
                <c:pt idx="4">
                  <c:v>262916</c:v>
                </c:pt>
                <c:pt idx="5">
                  <c:v>13793</c:v>
                </c:pt>
                <c:pt idx="6">
                  <c:v>11910</c:v>
                </c:pt>
                <c:pt idx="7">
                  <c:v>1258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48356135032617"/>
          <c:y val="0.82543581124285215"/>
          <c:w val="0.78358061225520392"/>
          <c:h val="0.121973314820566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009185739291379E-2"/>
          <c:y val="0.10257273472857439"/>
          <c:w val="0.95399081426070864"/>
          <c:h val="0.74880739771962823"/>
        </c:manualLayout>
      </c:layout>
      <c:lineChart>
        <c:grouping val="standar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Male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工作表1!$A$2:$A$12</c:f>
              <c:strCache>
                <c:ptCount val="11"/>
                <c:pt idx="0">
                  <c:v>&lt;5</c:v>
                </c:pt>
                <c:pt idx="1">
                  <c:v>5~9</c:v>
                </c:pt>
                <c:pt idx="2">
                  <c:v>10~15</c:v>
                </c:pt>
                <c:pt idx="3">
                  <c:v>16~20</c:v>
                </c:pt>
                <c:pt idx="4">
                  <c:v>21~24</c:v>
                </c:pt>
                <c:pt idx="5">
                  <c:v>25~34</c:v>
                </c:pt>
                <c:pt idx="6">
                  <c:v>35~44</c:v>
                </c:pt>
                <c:pt idx="7">
                  <c:v>45~54</c:v>
                </c:pt>
                <c:pt idx="8">
                  <c:v>55~64</c:v>
                </c:pt>
                <c:pt idx="9">
                  <c:v>64~74</c:v>
                </c:pt>
                <c:pt idx="10">
                  <c:v>&gt;74</c:v>
                </c:pt>
              </c:strCache>
            </c:strRef>
          </c:cat>
          <c:val>
            <c:numRef>
              <c:f>工作表1!$B$2:$B$12</c:f>
              <c:numCache>
                <c:formatCode>General</c:formatCode>
                <c:ptCount val="11"/>
                <c:pt idx="0">
                  <c:v>1.4</c:v>
                </c:pt>
                <c:pt idx="1">
                  <c:v>0.5</c:v>
                </c:pt>
                <c:pt idx="2">
                  <c:v>2.2999999999999998</c:v>
                </c:pt>
                <c:pt idx="3">
                  <c:v>26.2</c:v>
                </c:pt>
                <c:pt idx="4">
                  <c:v>28</c:v>
                </c:pt>
                <c:pt idx="5">
                  <c:v>17.5</c:v>
                </c:pt>
                <c:pt idx="6">
                  <c:v>16.899999999999999</c:v>
                </c:pt>
                <c:pt idx="7">
                  <c:v>18.8</c:v>
                </c:pt>
                <c:pt idx="8">
                  <c:v>24.1</c:v>
                </c:pt>
                <c:pt idx="9">
                  <c:v>44</c:v>
                </c:pt>
                <c:pt idx="10">
                  <c:v>66.900000000000006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Female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工作表1!$A$2:$A$12</c:f>
              <c:strCache>
                <c:ptCount val="11"/>
                <c:pt idx="0">
                  <c:v>&lt;5</c:v>
                </c:pt>
                <c:pt idx="1">
                  <c:v>5~9</c:v>
                </c:pt>
                <c:pt idx="2">
                  <c:v>10~15</c:v>
                </c:pt>
                <c:pt idx="3">
                  <c:v>16~20</c:v>
                </c:pt>
                <c:pt idx="4">
                  <c:v>21~24</c:v>
                </c:pt>
                <c:pt idx="5">
                  <c:v>25~34</c:v>
                </c:pt>
                <c:pt idx="6">
                  <c:v>35~44</c:v>
                </c:pt>
                <c:pt idx="7">
                  <c:v>45~54</c:v>
                </c:pt>
                <c:pt idx="8">
                  <c:v>55~64</c:v>
                </c:pt>
                <c:pt idx="9">
                  <c:v>64~74</c:v>
                </c:pt>
                <c:pt idx="10">
                  <c:v>&gt;74</c:v>
                </c:pt>
              </c:strCache>
            </c:strRef>
          </c:cat>
          <c:val>
            <c:numRef>
              <c:f>工作表1!$C$2:$C$12</c:f>
              <c:numCache>
                <c:formatCode>General</c:formatCode>
                <c:ptCount val="11"/>
                <c:pt idx="0">
                  <c:v>2</c:v>
                </c:pt>
                <c:pt idx="1">
                  <c:v>0.2</c:v>
                </c:pt>
                <c:pt idx="2">
                  <c:v>1</c:v>
                </c:pt>
                <c:pt idx="3">
                  <c:v>8.4</c:v>
                </c:pt>
                <c:pt idx="4">
                  <c:v>10</c:v>
                </c:pt>
                <c:pt idx="5">
                  <c:v>3.6</c:v>
                </c:pt>
                <c:pt idx="6">
                  <c:v>3.8</c:v>
                </c:pt>
                <c:pt idx="7">
                  <c:v>5.5</c:v>
                </c:pt>
                <c:pt idx="8">
                  <c:v>13.7</c:v>
                </c:pt>
                <c:pt idx="9">
                  <c:v>24.6</c:v>
                </c:pt>
                <c:pt idx="10">
                  <c:v>25.6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工作表1!$A$2:$A$12</c:f>
              <c:strCache>
                <c:ptCount val="11"/>
                <c:pt idx="0">
                  <c:v>&lt;5</c:v>
                </c:pt>
                <c:pt idx="1">
                  <c:v>5~9</c:v>
                </c:pt>
                <c:pt idx="2">
                  <c:v>10~15</c:v>
                </c:pt>
                <c:pt idx="3">
                  <c:v>16~20</c:v>
                </c:pt>
                <c:pt idx="4">
                  <c:v>21~24</c:v>
                </c:pt>
                <c:pt idx="5">
                  <c:v>25~34</c:v>
                </c:pt>
                <c:pt idx="6">
                  <c:v>35~44</c:v>
                </c:pt>
                <c:pt idx="7">
                  <c:v>45~54</c:v>
                </c:pt>
                <c:pt idx="8">
                  <c:v>55~64</c:v>
                </c:pt>
                <c:pt idx="9">
                  <c:v>64~74</c:v>
                </c:pt>
                <c:pt idx="10">
                  <c:v>&gt;74</c:v>
                </c:pt>
              </c:strCache>
            </c:strRef>
          </c:cat>
          <c:val>
            <c:numRef>
              <c:f>工作表1!$D$2:$D$12</c:f>
              <c:numCache>
                <c:formatCode>General</c:formatCode>
                <c:ptCount val="11"/>
                <c:pt idx="0">
                  <c:v>1.7</c:v>
                </c:pt>
                <c:pt idx="1">
                  <c:v>0.4</c:v>
                </c:pt>
                <c:pt idx="2">
                  <c:v>1.6</c:v>
                </c:pt>
                <c:pt idx="3">
                  <c:v>17.7</c:v>
                </c:pt>
                <c:pt idx="4">
                  <c:v>19.3</c:v>
                </c:pt>
                <c:pt idx="5">
                  <c:v>10.6</c:v>
                </c:pt>
                <c:pt idx="6">
                  <c:v>10.3</c:v>
                </c:pt>
                <c:pt idx="7">
                  <c:v>12.1</c:v>
                </c:pt>
                <c:pt idx="8">
                  <c:v>18.8</c:v>
                </c:pt>
                <c:pt idx="9">
                  <c:v>33.700000000000003</c:v>
                </c:pt>
                <c:pt idx="10">
                  <c:v>45.4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6180408"/>
        <c:axId val="406180800"/>
      </c:lineChart>
      <c:catAx>
        <c:axId val="406180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06180800"/>
        <c:crosses val="autoZero"/>
        <c:auto val="1"/>
        <c:lblAlgn val="ctr"/>
        <c:lblOffset val="100"/>
        <c:noMultiLvlLbl val="0"/>
      </c:catAx>
      <c:valAx>
        <c:axId val="406180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06180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33006154539417515"/>
          <c:y val="0.93276599473315269"/>
          <c:w val="0.33987690921164976"/>
          <c:h val="6.72340052668472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52002873997607E-2"/>
          <c:y val="3.5573136925414188E-2"/>
          <c:w val="0.92357782195420912"/>
          <c:h val="0.69544965962020777"/>
        </c:manualLayout>
      </c:layout>
      <c:lineChart>
        <c:grouping val="standar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Male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工作表1!$A$2:$A$12</c:f>
              <c:strCache>
                <c:ptCount val="11"/>
                <c:pt idx="0">
                  <c:v>&lt;5</c:v>
                </c:pt>
                <c:pt idx="1">
                  <c:v>5~9</c:v>
                </c:pt>
                <c:pt idx="2">
                  <c:v>10~15</c:v>
                </c:pt>
                <c:pt idx="3">
                  <c:v>16~20</c:v>
                </c:pt>
                <c:pt idx="4">
                  <c:v>21~24</c:v>
                </c:pt>
                <c:pt idx="5">
                  <c:v>25~34</c:v>
                </c:pt>
                <c:pt idx="6">
                  <c:v>35~44</c:v>
                </c:pt>
                <c:pt idx="7">
                  <c:v>45~54</c:v>
                </c:pt>
                <c:pt idx="8">
                  <c:v>55~64</c:v>
                </c:pt>
                <c:pt idx="9">
                  <c:v>65~74</c:v>
                </c:pt>
                <c:pt idx="10">
                  <c:v>&gt;74</c:v>
                </c:pt>
              </c:strCache>
            </c:strRef>
          </c:cat>
          <c:val>
            <c:numRef>
              <c:f>工作表1!$B$2:$B$12</c:f>
              <c:numCache>
                <c:formatCode>General</c:formatCode>
                <c:ptCount val="11"/>
                <c:pt idx="0">
                  <c:v>206.7</c:v>
                </c:pt>
                <c:pt idx="1">
                  <c:v>320.60000000000002</c:v>
                </c:pt>
                <c:pt idx="2">
                  <c:v>513.4</c:v>
                </c:pt>
                <c:pt idx="3">
                  <c:v>4425.5</c:v>
                </c:pt>
                <c:pt idx="4">
                  <c:v>3772</c:v>
                </c:pt>
                <c:pt idx="5">
                  <c:v>1780.8</c:v>
                </c:pt>
                <c:pt idx="6">
                  <c:v>1019.9</c:v>
                </c:pt>
                <c:pt idx="7">
                  <c:v>945.2</c:v>
                </c:pt>
                <c:pt idx="8">
                  <c:v>1048.4000000000001</c:v>
                </c:pt>
                <c:pt idx="9">
                  <c:v>1456.8</c:v>
                </c:pt>
                <c:pt idx="10">
                  <c:v>1424.3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Female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工作表1!$A$2:$A$12</c:f>
              <c:strCache>
                <c:ptCount val="11"/>
                <c:pt idx="0">
                  <c:v>&lt;5</c:v>
                </c:pt>
                <c:pt idx="1">
                  <c:v>5~9</c:v>
                </c:pt>
                <c:pt idx="2">
                  <c:v>10~15</c:v>
                </c:pt>
                <c:pt idx="3">
                  <c:v>16~20</c:v>
                </c:pt>
                <c:pt idx="4">
                  <c:v>21~24</c:v>
                </c:pt>
                <c:pt idx="5">
                  <c:v>25~34</c:v>
                </c:pt>
                <c:pt idx="6">
                  <c:v>35~44</c:v>
                </c:pt>
                <c:pt idx="7">
                  <c:v>45~54</c:v>
                </c:pt>
                <c:pt idx="8">
                  <c:v>55~64</c:v>
                </c:pt>
                <c:pt idx="9">
                  <c:v>65~74</c:v>
                </c:pt>
                <c:pt idx="10">
                  <c:v>&gt;74</c:v>
                </c:pt>
              </c:strCache>
            </c:strRef>
          </c:cat>
          <c:val>
            <c:numRef>
              <c:f>工作表1!$C$2:$C$12</c:f>
              <c:numCache>
                <c:formatCode>General</c:formatCode>
                <c:ptCount val="11"/>
                <c:pt idx="0">
                  <c:v>190.5</c:v>
                </c:pt>
                <c:pt idx="1">
                  <c:v>293.60000000000002</c:v>
                </c:pt>
                <c:pt idx="2">
                  <c:v>390.7</c:v>
                </c:pt>
                <c:pt idx="3">
                  <c:v>2780</c:v>
                </c:pt>
                <c:pt idx="4">
                  <c:v>3175.6</c:v>
                </c:pt>
                <c:pt idx="5">
                  <c:v>1532.6</c:v>
                </c:pt>
                <c:pt idx="6">
                  <c:v>1016.4</c:v>
                </c:pt>
                <c:pt idx="7">
                  <c:v>1041.9000000000001</c:v>
                </c:pt>
                <c:pt idx="8">
                  <c:v>1163</c:v>
                </c:pt>
                <c:pt idx="9">
                  <c:v>1065.5999999999999</c:v>
                </c:pt>
                <c:pt idx="10">
                  <c:v>514.4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工作表1!$A$2:$A$12</c:f>
              <c:strCache>
                <c:ptCount val="11"/>
                <c:pt idx="0">
                  <c:v>&lt;5</c:v>
                </c:pt>
                <c:pt idx="1">
                  <c:v>5~9</c:v>
                </c:pt>
                <c:pt idx="2">
                  <c:v>10~15</c:v>
                </c:pt>
                <c:pt idx="3">
                  <c:v>16~20</c:v>
                </c:pt>
                <c:pt idx="4">
                  <c:v>21~24</c:v>
                </c:pt>
                <c:pt idx="5">
                  <c:v>25~34</c:v>
                </c:pt>
                <c:pt idx="6">
                  <c:v>35~44</c:v>
                </c:pt>
                <c:pt idx="7">
                  <c:v>45~54</c:v>
                </c:pt>
                <c:pt idx="8">
                  <c:v>55~64</c:v>
                </c:pt>
                <c:pt idx="9">
                  <c:v>65~74</c:v>
                </c:pt>
                <c:pt idx="10">
                  <c:v>&gt;74</c:v>
                </c:pt>
              </c:strCache>
            </c:strRef>
          </c:cat>
          <c:val>
            <c:numRef>
              <c:f>工作表1!$D$2:$D$12</c:f>
              <c:numCache>
                <c:formatCode>General</c:formatCode>
                <c:ptCount val="11"/>
                <c:pt idx="0">
                  <c:v>198.9</c:v>
                </c:pt>
                <c:pt idx="1">
                  <c:v>307.7</c:v>
                </c:pt>
                <c:pt idx="2">
                  <c:v>454.6</c:v>
                </c:pt>
                <c:pt idx="3">
                  <c:v>3635.7</c:v>
                </c:pt>
                <c:pt idx="4">
                  <c:v>3484.9</c:v>
                </c:pt>
                <c:pt idx="5">
                  <c:v>1657.1</c:v>
                </c:pt>
                <c:pt idx="6">
                  <c:v>1018.2</c:v>
                </c:pt>
                <c:pt idx="7">
                  <c:v>993.8</c:v>
                </c:pt>
                <c:pt idx="8">
                  <c:v>1106.9000000000001</c:v>
                </c:pt>
                <c:pt idx="9">
                  <c:v>1249.0999999999999</c:v>
                </c:pt>
                <c:pt idx="10">
                  <c:v>951.3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6181584"/>
        <c:axId val="406181976"/>
      </c:lineChart>
      <c:catAx>
        <c:axId val="406181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06181976"/>
        <c:crosses val="autoZero"/>
        <c:auto val="1"/>
        <c:lblAlgn val="ctr"/>
        <c:lblOffset val="100"/>
        <c:noMultiLvlLbl val="0"/>
      </c:catAx>
      <c:valAx>
        <c:axId val="406181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06181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32820021363746471"/>
          <c:y val="0.81401236594116955"/>
          <c:w val="0.32625177348236351"/>
          <c:h val="6.74590727046501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0.91541</cdr:x>
      <cdr:y>0.95853</cdr:y>
    </cdr:from>
    <cdr:to>
      <cdr:x>0.91949</cdr:x>
      <cdr:y>0.96665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10261600" y="5393267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  <cdr:relSizeAnchor xmlns:cdr="http://schemas.openxmlformats.org/drawingml/2006/chartDrawing">
    <cdr:from>
      <cdr:x>0.88369</cdr:x>
      <cdr:y>0.83749</cdr:y>
    </cdr:from>
    <cdr:to>
      <cdr:x>0.96526</cdr:x>
      <cdr:y>1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9906000" y="54440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zh-TW" altLang="en-US" sz="1100"/>
        </a:p>
      </cdr:txBody>
    </cdr:sp>
  </cdr:relSizeAnchor>
  <cdr:relSizeAnchor xmlns:cdr="http://schemas.openxmlformats.org/drawingml/2006/chartDrawing">
    <cdr:from>
      <cdr:x>0.96148</cdr:x>
      <cdr:y>0.8863</cdr:y>
    </cdr:from>
    <cdr:to>
      <cdr:x>1</cdr:x>
      <cdr:y>0.92537</cdr:y>
    </cdr:to>
    <cdr:sp macro="" textlink="">
      <cdr:nvSpPr>
        <cdr:cNvPr id="5" name="文字方塊 4"/>
        <cdr:cNvSpPr txBox="1"/>
      </cdr:nvSpPr>
      <cdr:spPr>
        <a:xfrm xmlns:a="http://schemas.openxmlformats.org/drawingml/2006/main">
          <a:off x="10810628" y="5027668"/>
          <a:ext cx="433105" cy="2216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zh-TW" sz="1100" dirty="0" smtClean="0"/>
            <a:t>Age</a:t>
          </a:r>
          <a:endParaRPr lang="zh-TW" alt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0.89211</cdr:x>
      <cdr:y>0.81492</cdr:y>
    </cdr:from>
    <cdr:to>
      <cdr:x>0.97907</cdr:x>
      <cdr:y>0.97743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9864472" y="4585230"/>
          <a:ext cx="961519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  <cdr:relSizeAnchor xmlns:cdr="http://schemas.openxmlformats.org/drawingml/2006/chartDrawing">
    <cdr:from>
      <cdr:x>0.89841</cdr:x>
      <cdr:y>0.81957</cdr:y>
    </cdr:from>
    <cdr:to>
      <cdr:x>0.952</cdr:x>
      <cdr:y>0.90153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7892503" y="3600400"/>
          <a:ext cx="470769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zh-TW" sz="1100" dirty="0" smtClean="0"/>
            <a:t>Age</a:t>
          </a:r>
          <a:endParaRPr lang="zh-TW" alt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643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575D737-95C7-40BA-8521-EE1A82BB61DB}" type="datetimeFigureOut">
              <a:rPr lang="zh-TW" altLang="en-US"/>
              <a:pPr>
                <a:defRPr/>
              </a:pPr>
              <a:t>2016/5/9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643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A7D0DDFC-C641-4411-AD9B-958DA9924B4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471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332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1EB390E-60C1-4446-954D-ECA55189A037}" type="datetimeFigureOut">
              <a:rPr lang="zh-TW" altLang="en-US"/>
              <a:pPr>
                <a:defRPr/>
              </a:pPr>
              <a:t>2016/5/9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085" y="4715946"/>
            <a:ext cx="5437506" cy="4466988"/>
          </a:xfrm>
          <a:prstGeom prst="rect">
            <a:avLst/>
          </a:prstGeom>
        </p:spPr>
        <p:txBody>
          <a:bodyPr vert="horz" lIns="91321" tIns="45661" rIns="91321" bIns="45661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643" y="9430308"/>
            <a:ext cx="2945448" cy="496331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D2ADA94-5553-45B7-90DB-1868A4710E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4969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638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D732DE7-8742-49E6-A4F1-385436260AF8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2321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2ADA94-5553-45B7-90DB-1868A4710EF5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260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87A9E-22ED-43BB-96E8-0D6813C9C989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259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2ADA94-5553-45B7-90DB-1868A4710EF5}" type="slidenum">
              <a:rPr lang="zh-TW" altLang="en-US" smtClean="0"/>
              <a:pPr>
                <a:defRPr/>
              </a:pPr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658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6948488" y="630872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4545D-ED4C-49A9-850F-91EB88F3839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F80BD-35C6-4D5D-B6BA-666CD3B2827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001FD-F1D6-4098-917F-C3CD69D9D7F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8313" y="1340768"/>
            <a:ext cx="8229600" cy="4824536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509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華康中黑體" pitchFamily="49" charset="-120"/>
                <a:ea typeface="華康中黑體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8CB8F-62F2-485D-9840-339395F33AB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2924944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 Narrow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41DC2-EBFF-4D2B-8D40-2435785F17E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657C5-2652-4890-91A1-EF8C6E015A0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358A0-154C-4D96-BCFB-B18E857788E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A6A16-16F4-4AAA-8F82-BEFF73BFA25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25E9-A79D-44AD-AC13-BD3A2916919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BC95C-5B4C-4768-984A-184A888744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流程圖: 文件 12"/>
          <p:cNvSpPr/>
          <p:nvPr/>
        </p:nvSpPr>
        <p:spPr>
          <a:xfrm rot="10800000">
            <a:off x="0" y="6165850"/>
            <a:ext cx="9144000" cy="701675"/>
          </a:xfrm>
          <a:prstGeom prst="flowChartDocumen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68313" y="1268413"/>
            <a:ext cx="8229600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chemeClr val="bg1"/>
                </a:solidFill>
                <a:latin typeface="Arial Narrow" pitchFamily="34" charset="0"/>
                <a:ea typeface="+mn-ea"/>
              </a:defRPr>
            </a:lvl1pPr>
          </a:lstStyle>
          <a:p>
            <a:pPr>
              <a:defRPr/>
            </a:pPr>
            <a:fld id="{5F4D3BC0-6AB9-47E9-9E22-ED9E520087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pic>
        <p:nvPicPr>
          <p:cNvPr id="1029" name="Picture 11" descr="C:\Users\crabwei\Desktop\NCTU_LOGO\NCTU-LOGO_10.gif"/>
          <p:cNvPicPr>
            <a:picLocks noChangeAspect="1" noChangeArrowheads="1"/>
          </p:cNvPicPr>
          <p:nvPr/>
        </p:nvPicPr>
        <p:blipFill>
          <a:blip r:embed="rId1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11188" y="6383338"/>
            <a:ext cx="1439862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 userDrawn="1"/>
        </p:nvSpPr>
        <p:spPr>
          <a:xfrm>
            <a:off x="0" y="0"/>
            <a:ext cx="9142413" cy="112553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031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68313" y="222250"/>
            <a:ext cx="82296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b="1" kern="1200">
          <a:solidFill>
            <a:schemeClr val="bg1"/>
          </a:solidFill>
          <a:latin typeface="華康中黑體" pitchFamily="49" charset="-120"/>
          <a:ea typeface="華康中黑體" pitchFamily="49" charset="-120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華康中黑體"/>
          <a:ea typeface="華康中黑體"/>
          <a:cs typeface="Arial" charset="0"/>
        </a:defRPr>
      </a:lvl9pPr>
    </p:titleStyle>
    <p:bodyStyle>
      <a:lvl1pPr marL="444500" indent="-444500" algn="l" rtl="0" fontAlgn="base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rgbClr val="10253F"/>
          </a:solidFill>
          <a:latin typeface="華康中黑體" pitchFamily="49" charset="-120"/>
          <a:ea typeface="華康中黑體" pitchFamily="49" charset="-120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 3" pitchFamily="18" charset="2"/>
        <a:buChar char="}"/>
        <a:defRPr sz="2400" kern="1200">
          <a:solidFill>
            <a:srgbClr val="10253F"/>
          </a:solidFill>
          <a:latin typeface="華康中黑體" pitchFamily="49" charset="-120"/>
          <a:ea typeface="華康中黑體" pitchFamily="49" charset="-120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10253F"/>
          </a:solidFill>
          <a:latin typeface="華康中黑體" pitchFamily="49" charset="-120"/>
          <a:ea typeface="華康中黑體" pitchFamily="49" charset="-120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10253F"/>
          </a:solidFill>
          <a:latin typeface="華康中黑體" pitchFamily="49" charset="-120"/>
          <a:ea typeface="華康中黑體" pitchFamily="49" charset="-120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10253F"/>
          </a:solidFill>
          <a:latin typeface="華康中黑體" pitchFamily="49" charset="-120"/>
          <a:ea typeface="華康中黑體" pitchFamily="49" charset="-12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40000"/>
                  <a:lumOff val="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dirty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5362" name="Picture 11" descr="C:\Users\crabwei\Desktop\NCTU_LOGO\NCTU-LOGO_10.gif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11188" y="6021388"/>
            <a:ext cx="2425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副標題 2"/>
          <p:cNvSpPr>
            <a:spLocks noGrp="1"/>
          </p:cNvSpPr>
          <p:nvPr>
            <p:ph type="subTitle" idx="1"/>
          </p:nvPr>
        </p:nvSpPr>
        <p:spPr>
          <a:xfrm>
            <a:off x="1116013" y="3429000"/>
            <a:ext cx="7056437" cy="1728788"/>
          </a:xfrm>
        </p:spPr>
        <p:txBody>
          <a:bodyPr/>
          <a:lstStyle/>
          <a:p>
            <a:endParaRPr lang="en-US" altLang="zh-TW" sz="2000" b="1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000" b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簡報人：邱裕鈞  博士</a:t>
            </a:r>
            <a:br>
              <a:rPr lang="zh-TW" altLang="en-US" sz="2000" b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2000" b="1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國立交通大學運輸研究中心</a:t>
            </a:r>
          </a:p>
        </p:txBody>
      </p:sp>
      <p:sp>
        <p:nvSpPr>
          <p:cNvPr id="12" name="手繪多邊形 11"/>
          <p:cNvSpPr/>
          <p:nvPr/>
        </p:nvSpPr>
        <p:spPr>
          <a:xfrm>
            <a:off x="12700" y="2536825"/>
            <a:ext cx="9150350" cy="2673350"/>
          </a:xfrm>
          <a:custGeom>
            <a:avLst/>
            <a:gdLst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6451600 w 9150350"/>
              <a:gd name="connsiteY2" fmla="*/ 2241550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282950 w 9150350"/>
              <a:gd name="connsiteY5" fmla="*/ 0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6451600 w 9150350"/>
              <a:gd name="connsiteY2" fmla="*/ 2241550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282950 w 9150350"/>
              <a:gd name="connsiteY5" fmla="*/ 0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6451600 w 9150350"/>
              <a:gd name="connsiteY2" fmla="*/ 2241550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282950 w 9150350"/>
              <a:gd name="connsiteY5" fmla="*/ 0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  <a:gd name="connsiteX0" fmla="*/ 0 w 9150350"/>
              <a:gd name="connsiteY0" fmla="*/ 2667000 h 2674475"/>
              <a:gd name="connsiteX1" fmla="*/ 5803900 w 9150350"/>
              <a:gd name="connsiteY1" fmla="*/ 2673350 h 2674475"/>
              <a:gd name="connsiteX2" fmla="*/ 6451600 w 9150350"/>
              <a:gd name="connsiteY2" fmla="*/ 2241550 h 2674475"/>
              <a:gd name="connsiteX3" fmla="*/ 9150350 w 9150350"/>
              <a:gd name="connsiteY3" fmla="*/ 2241550 h 2674475"/>
              <a:gd name="connsiteX4" fmla="*/ 9150350 w 9150350"/>
              <a:gd name="connsiteY4" fmla="*/ 0 h 2674475"/>
              <a:gd name="connsiteX5" fmla="*/ 3282950 w 9150350"/>
              <a:gd name="connsiteY5" fmla="*/ 0 h 2674475"/>
              <a:gd name="connsiteX6" fmla="*/ 2622550 w 9150350"/>
              <a:gd name="connsiteY6" fmla="*/ 508000 h 2674475"/>
              <a:gd name="connsiteX7" fmla="*/ 0 w 9150350"/>
              <a:gd name="connsiteY7" fmla="*/ 514350 h 2674475"/>
              <a:gd name="connsiteX8" fmla="*/ 0 w 9150350"/>
              <a:gd name="connsiteY8" fmla="*/ 2667000 h 2674475"/>
              <a:gd name="connsiteX0" fmla="*/ 0 w 9150350"/>
              <a:gd name="connsiteY0" fmla="*/ 2667000 h 2674475"/>
              <a:gd name="connsiteX1" fmla="*/ 5803900 w 9150350"/>
              <a:gd name="connsiteY1" fmla="*/ 2673350 h 2674475"/>
              <a:gd name="connsiteX2" fmla="*/ 6451600 w 9150350"/>
              <a:gd name="connsiteY2" fmla="*/ 2241550 h 2674475"/>
              <a:gd name="connsiteX3" fmla="*/ 9150350 w 9150350"/>
              <a:gd name="connsiteY3" fmla="*/ 2241550 h 2674475"/>
              <a:gd name="connsiteX4" fmla="*/ 9150350 w 9150350"/>
              <a:gd name="connsiteY4" fmla="*/ 0 h 2674475"/>
              <a:gd name="connsiteX5" fmla="*/ 3282950 w 9150350"/>
              <a:gd name="connsiteY5" fmla="*/ 0 h 2674475"/>
              <a:gd name="connsiteX6" fmla="*/ 2622550 w 9150350"/>
              <a:gd name="connsiteY6" fmla="*/ 508000 h 2674475"/>
              <a:gd name="connsiteX7" fmla="*/ 0 w 9150350"/>
              <a:gd name="connsiteY7" fmla="*/ 514350 h 2674475"/>
              <a:gd name="connsiteX8" fmla="*/ 0 w 9150350"/>
              <a:gd name="connsiteY8" fmla="*/ 2667000 h 2674475"/>
              <a:gd name="connsiteX0" fmla="*/ 0 w 9150350"/>
              <a:gd name="connsiteY0" fmla="*/ 2667000 h 2674475"/>
              <a:gd name="connsiteX1" fmla="*/ 5803900 w 9150350"/>
              <a:gd name="connsiteY1" fmla="*/ 2673350 h 2674475"/>
              <a:gd name="connsiteX2" fmla="*/ 6451600 w 9150350"/>
              <a:gd name="connsiteY2" fmla="*/ 2241550 h 2674475"/>
              <a:gd name="connsiteX3" fmla="*/ 9150350 w 9150350"/>
              <a:gd name="connsiteY3" fmla="*/ 2241550 h 2674475"/>
              <a:gd name="connsiteX4" fmla="*/ 9150350 w 9150350"/>
              <a:gd name="connsiteY4" fmla="*/ 0 h 2674475"/>
              <a:gd name="connsiteX5" fmla="*/ 3714750 w 9150350"/>
              <a:gd name="connsiteY5" fmla="*/ 7938 h 2674475"/>
              <a:gd name="connsiteX6" fmla="*/ 2622550 w 9150350"/>
              <a:gd name="connsiteY6" fmla="*/ 508000 h 2674475"/>
              <a:gd name="connsiteX7" fmla="*/ 0 w 9150350"/>
              <a:gd name="connsiteY7" fmla="*/ 514350 h 2674475"/>
              <a:gd name="connsiteX8" fmla="*/ 0 w 9150350"/>
              <a:gd name="connsiteY8" fmla="*/ 2667000 h 2674475"/>
              <a:gd name="connsiteX0" fmla="*/ 0 w 9150350"/>
              <a:gd name="connsiteY0" fmla="*/ 2667000 h 2674475"/>
              <a:gd name="connsiteX1" fmla="*/ 5803900 w 9150350"/>
              <a:gd name="connsiteY1" fmla="*/ 2673350 h 2674475"/>
              <a:gd name="connsiteX2" fmla="*/ 7026275 w 9150350"/>
              <a:gd name="connsiteY2" fmla="*/ 2239963 h 2674475"/>
              <a:gd name="connsiteX3" fmla="*/ 9150350 w 9150350"/>
              <a:gd name="connsiteY3" fmla="*/ 2241550 h 2674475"/>
              <a:gd name="connsiteX4" fmla="*/ 9150350 w 9150350"/>
              <a:gd name="connsiteY4" fmla="*/ 0 h 2674475"/>
              <a:gd name="connsiteX5" fmla="*/ 3714750 w 9150350"/>
              <a:gd name="connsiteY5" fmla="*/ 7938 h 2674475"/>
              <a:gd name="connsiteX6" fmla="*/ 2622550 w 9150350"/>
              <a:gd name="connsiteY6" fmla="*/ 508000 h 2674475"/>
              <a:gd name="connsiteX7" fmla="*/ 0 w 9150350"/>
              <a:gd name="connsiteY7" fmla="*/ 514350 h 2674475"/>
              <a:gd name="connsiteX8" fmla="*/ 0 w 9150350"/>
              <a:gd name="connsiteY8" fmla="*/ 2667000 h 2674475"/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7026275 w 9150350"/>
              <a:gd name="connsiteY2" fmla="*/ 2239963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714750 w 9150350"/>
              <a:gd name="connsiteY5" fmla="*/ 7938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7026275 w 9150350"/>
              <a:gd name="connsiteY2" fmla="*/ 2239963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714750 w 9150350"/>
              <a:gd name="connsiteY5" fmla="*/ 7938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7026275 w 9150350"/>
              <a:gd name="connsiteY2" fmla="*/ 2239963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714750 w 9150350"/>
              <a:gd name="connsiteY5" fmla="*/ 7938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7026275 w 9150350"/>
              <a:gd name="connsiteY2" fmla="*/ 2239963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714750 w 9150350"/>
              <a:gd name="connsiteY5" fmla="*/ 7938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  <a:gd name="connsiteX0" fmla="*/ 0 w 9150350"/>
              <a:gd name="connsiteY0" fmla="*/ 2667000 h 2673350"/>
              <a:gd name="connsiteX1" fmla="*/ 5803900 w 9150350"/>
              <a:gd name="connsiteY1" fmla="*/ 2673350 h 2673350"/>
              <a:gd name="connsiteX2" fmla="*/ 7026275 w 9150350"/>
              <a:gd name="connsiteY2" fmla="*/ 2239963 h 2673350"/>
              <a:gd name="connsiteX3" fmla="*/ 9150350 w 9150350"/>
              <a:gd name="connsiteY3" fmla="*/ 2241550 h 2673350"/>
              <a:gd name="connsiteX4" fmla="*/ 9150350 w 9150350"/>
              <a:gd name="connsiteY4" fmla="*/ 0 h 2673350"/>
              <a:gd name="connsiteX5" fmla="*/ 3714750 w 9150350"/>
              <a:gd name="connsiteY5" fmla="*/ 7938 h 2673350"/>
              <a:gd name="connsiteX6" fmla="*/ 2622550 w 9150350"/>
              <a:gd name="connsiteY6" fmla="*/ 508000 h 2673350"/>
              <a:gd name="connsiteX7" fmla="*/ 0 w 9150350"/>
              <a:gd name="connsiteY7" fmla="*/ 514350 h 2673350"/>
              <a:gd name="connsiteX8" fmla="*/ 0 w 9150350"/>
              <a:gd name="connsiteY8" fmla="*/ 2667000 h 267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50350" h="2673350">
                <a:moveTo>
                  <a:pt x="0" y="2667000"/>
                </a:moveTo>
                <a:lnTo>
                  <a:pt x="5803900" y="2673350"/>
                </a:lnTo>
                <a:cubicBezTo>
                  <a:pt x="6442116" y="2649900"/>
                  <a:pt x="6394883" y="2236915"/>
                  <a:pt x="7026275" y="2239963"/>
                </a:cubicBezTo>
                <a:lnTo>
                  <a:pt x="9150350" y="2241550"/>
                </a:lnTo>
                <a:lnTo>
                  <a:pt x="9150350" y="0"/>
                </a:lnTo>
                <a:lnTo>
                  <a:pt x="3714750" y="7938"/>
                </a:lnTo>
                <a:cubicBezTo>
                  <a:pt x="3201607" y="15527"/>
                  <a:pt x="3160009" y="499061"/>
                  <a:pt x="2622550" y="508000"/>
                </a:cubicBezTo>
                <a:cubicBezTo>
                  <a:pt x="2085091" y="516939"/>
                  <a:pt x="874183" y="512233"/>
                  <a:pt x="0" y="514350"/>
                </a:cubicBezTo>
                <a:cubicBezTo>
                  <a:pt x="2117" y="1231900"/>
                  <a:pt x="4233" y="1949450"/>
                  <a:pt x="0" y="26670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3" name="手繪多邊形 12"/>
          <p:cNvSpPr/>
          <p:nvPr/>
        </p:nvSpPr>
        <p:spPr>
          <a:xfrm>
            <a:off x="-19050" y="2474913"/>
            <a:ext cx="9163050" cy="552450"/>
          </a:xfrm>
          <a:custGeom>
            <a:avLst/>
            <a:gdLst>
              <a:gd name="connsiteX0" fmla="*/ 0 w 9162288"/>
              <a:gd name="connsiteY0" fmla="*/ 548640 h 548640"/>
              <a:gd name="connsiteX1" fmla="*/ 2642616 w 9162288"/>
              <a:gd name="connsiteY1" fmla="*/ 548640 h 548640"/>
              <a:gd name="connsiteX2" fmla="*/ 3721608 w 9162288"/>
              <a:gd name="connsiteY2" fmla="*/ 0 h 548640"/>
              <a:gd name="connsiteX3" fmla="*/ 9162288 w 9162288"/>
              <a:gd name="connsiteY3" fmla="*/ 0 h 548640"/>
              <a:gd name="connsiteX0" fmla="*/ 0 w 9162288"/>
              <a:gd name="connsiteY0" fmla="*/ 548640 h 548640"/>
              <a:gd name="connsiteX1" fmla="*/ 2642616 w 9162288"/>
              <a:gd name="connsiteY1" fmla="*/ 548640 h 548640"/>
              <a:gd name="connsiteX2" fmla="*/ 3721608 w 9162288"/>
              <a:gd name="connsiteY2" fmla="*/ 0 h 548640"/>
              <a:gd name="connsiteX3" fmla="*/ 9162288 w 9162288"/>
              <a:gd name="connsiteY3" fmla="*/ 0 h 548640"/>
              <a:gd name="connsiteX0" fmla="*/ 0 w 9162288"/>
              <a:gd name="connsiteY0" fmla="*/ 552006 h 552006"/>
              <a:gd name="connsiteX1" fmla="*/ 2642616 w 9162288"/>
              <a:gd name="connsiteY1" fmla="*/ 552006 h 552006"/>
              <a:gd name="connsiteX2" fmla="*/ 3721608 w 9162288"/>
              <a:gd name="connsiteY2" fmla="*/ 3366 h 552006"/>
              <a:gd name="connsiteX3" fmla="*/ 9162288 w 9162288"/>
              <a:gd name="connsiteY3" fmla="*/ 3366 h 55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62288" h="552006">
                <a:moveTo>
                  <a:pt x="0" y="552006"/>
                </a:moveTo>
                <a:lnTo>
                  <a:pt x="2642616" y="552006"/>
                </a:lnTo>
                <a:cubicBezTo>
                  <a:pt x="3004544" y="542854"/>
                  <a:pt x="3230880" y="0"/>
                  <a:pt x="3721608" y="3366"/>
                </a:cubicBezTo>
                <a:lnTo>
                  <a:pt x="9162288" y="3366"/>
                </a:lnTo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" name="手繪多邊形 14"/>
          <p:cNvSpPr/>
          <p:nvPr/>
        </p:nvSpPr>
        <p:spPr>
          <a:xfrm>
            <a:off x="-19050" y="4965700"/>
            <a:ext cx="9163050" cy="447675"/>
          </a:xfrm>
          <a:custGeom>
            <a:avLst/>
            <a:gdLst>
              <a:gd name="connsiteX0" fmla="*/ 0 w 9162288"/>
              <a:gd name="connsiteY0" fmla="*/ 448056 h 448056"/>
              <a:gd name="connsiteX1" fmla="*/ 5806440 w 9162288"/>
              <a:gd name="connsiteY1" fmla="*/ 448056 h 448056"/>
              <a:gd name="connsiteX2" fmla="*/ 7031736 w 9162288"/>
              <a:gd name="connsiteY2" fmla="*/ 0 h 448056"/>
              <a:gd name="connsiteX3" fmla="*/ 9162288 w 9162288"/>
              <a:gd name="connsiteY3" fmla="*/ 0 h 448056"/>
              <a:gd name="connsiteX0" fmla="*/ 0 w 9162288"/>
              <a:gd name="connsiteY0" fmla="*/ 448056 h 448056"/>
              <a:gd name="connsiteX1" fmla="*/ 5806440 w 9162288"/>
              <a:gd name="connsiteY1" fmla="*/ 448056 h 448056"/>
              <a:gd name="connsiteX2" fmla="*/ 7031736 w 9162288"/>
              <a:gd name="connsiteY2" fmla="*/ 0 h 448056"/>
              <a:gd name="connsiteX3" fmla="*/ 9162288 w 9162288"/>
              <a:gd name="connsiteY3" fmla="*/ 0 h 448056"/>
              <a:gd name="connsiteX0" fmla="*/ 0 w 9162288"/>
              <a:gd name="connsiteY0" fmla="*/ 448056 h 448056"/>
              <a:gd name="connsiteX1" fmla="*/ 5806440 w 9162288"/>
              <a:gd name="connsiteY1" fmla="*/ 448056 h 448056"/>
              <a:gd name="connsiteX2" fmla="*/ 7031736 w 9162288"/>
              <a:gd name="connsiteY2" fmla="*/ 0 h 448056"/>
              <a:gd name="connsiteX3" fmla="*/ 9162288 w 9162288"/>
              <a:gd name="connsiteY3" fmla="*/ 0 h 448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62288" h="448056">
                <a:moveTo>
                  <a:pt x="0" y="448056"/>
                </a:moveTo>
                <a:lnTo>
                  <a:pt x="5806440" y="448056"/>
                </a:lnTo>
                <a:cubicBezTo>
                  <a:pt x="6478928" y="438721"/>
                  <a:pt x="6509032" y="30504"/>
                  <a:pt x="7031736" y="0"/>
                </a:cubicBezTo>
                <a:lnTo>
                  <a:pt x="9162288" y="0"/>
                </a:lnTo>
              </a:path>
            </a:pathLst>
          </a:cu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5367" name="標題 1"/>
          <p:cNvSpPr>
            <a:spLocks noGrp="1"/>
          </p:cNvSpPr>
          <p:nvPr>
            <p:ph type="ctrTitle"/>
          </p:nvPr>
        </p:nvSpPr>
        <p:spPr>
          <a:xfrm>
            <a:off x="280990" y="404665"/>
            <a:ext cx="8611490" cy="1722586"/>
          </a:xfrm>
        </p:spPr>
        <p:txBody>
          <a:bodyPr/>
          <a:lstStyle/>
          <a:p>
            <a:pPr algn="ctr"/>
            <a:r>
              <a:rPr lang="zh-TW" altLang="en-US" sz="5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國民交通安全核心能力培育與道安扎根</a:t>
            </a:r>
            <a:endParaRPr lang="en-US" altLang="zh-TW" sz="5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44463" y="3145413"/>
            <a:ext cx="5514974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zh-TW" alt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主講人：張新立  教授</a:t>
            </a:r>
            <a:endParaRPr kumimoji="0" lang="en-US" altLang="zh-TW" sz="2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zh-TW" altLang="en-US" sz="20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國立交通大學</a:t>
            </a:r>
            <a:r>
              <a:rPr kumimoji="0" lang="zh-TW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運輸與物流管理學系</a:t>
            </a:r>
            <a:endParaRPr kumimoji="0" lang="en-US" altLang="zh-TW" sz="2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zh-TW" altLang="en-US" sz="20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全國學校交通安全教育評鑑總召集人</a:t>
            </a:r>
            <a:endParaRPr kumimoji="0" lang="zh-TW" altLang="en-US" sz="20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44463" y="4646985"/>
            <a:ext cx="547243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6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中華民</a:t>
            </a:r>
            <a:r>
              <a:rPr kumimoji="0" lang="zh-TW" alt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 </a:t>
            </a:r>
            <a:r>
              <a:rPr kumimoji="0" lang="en-US" altLang="zh-TW" sz="2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104</a:t>
            </a:r>
            <a:r>
              <a:rPr kumimoji="0" lang="zh-TW" alt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年 </a:t>
            </a:r>
            <a:r>
              <a:rPr kumimoji="0" lang="en-US" altLang="zh-TW" sz="2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03</a:t>
            </a:r>
            <a:r>
              <a:rPr kumimoji="0" lang="zh-TW" alt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月 </a:t>
            </a:r>
            <a:r>
              <a:rPr kumimoji="0" lang="en-US" altLang="zh-TW" sz="2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25</a:t>
            </a:r>
            <a:r>
              <a:rPr kumimoji="0" lang="zh-TW" altLang="en-US" sz="2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日</a:t>
            </a:r>
            <a:endParaRPr kumimoji="0" lang="zh-TW" altLang="en-US" sz="26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5371" name="Picture 6" descr="http://mag.chinatimes.com/album/37/733/d1-1.jpg"/>
          <p:cNvPicPr>
            <a:picLocks noChangeAspect="1" noChangeArrowheads="1"/>
          </p:cNvPicPr>
          <p:nvPr/>
        </p:nvPicPr>
        <p:blipFill>
          <a:blip r:embed="rId4" cstate="print"/>
          <a:srcRect l="4144" r="3287"/>
          <a:stretch>
            <a:fillRect/>
          </a:stretch>
        </p:blipFill>
        <p:spPr bwMode="auto">
          <a:xfrm>
            <a:off x="5508104" y="2936875"/>
            <a:ext cx="1152127" cy="161925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5372" name="Picture 8" descr="http://public.blu.livefilestore.com/y1pSqD7gHeDKslHlEbZYQELCto8m9V-WqPlrpFJJNOK9Qq-xoW8V9cdoIiDhd1mm9P57SkCA2OZCt253Yq0zFQCuQ/DSC00589.JPG?psid=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2936875"/>
            <a:ext cx="1152128" cy="161925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5373" name="Picture 10" descr="http://www.flytiger.com.tw/photoall/all/images/%E4%B8%AD%E6%B8%AF%E7%B3%BB%E7%B5%B1%E4%BA%A4%E6%B5%81%E9%81%93_jpeg.jpg"/>
          <p:cNvPicPr>
            <a:picLocks noChangeAspect="1" noChangeArrowheads="1"/>
          </p:cNvPicPr>
          <p:nvPr/>
        </p:nvPicPr>
        <p:blipFill>
          <a:blip r:embed="rId6" cstate="print"/>
          <a:srcRect l="21835" r="22394"/>
          <a:stretch>
            <a:fillRect/>
          </a:stretch>
        </p:blipFill>
        <p:spPr bwMode="auto">
          <a:xfrm>
            <a:off x="7884368" y="2936875"/>
            <a:ext cx="1123106" cy="1619250"/>
          </a:xfrm>
          <a:prstGeom prst="rect">
            <a:avLst/>
          </a:prstGeom>
          <a:noFill/>
          <a:ln w="5715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9"/>
          <p:cNvSpPr>
            <a:spLocks noGrp="1" noChangeArrowheads="1"/>
          </p:cNvSpPr>
          <p:nvPr>
            <p:ph type="title"/>
          </p:nvPr>
        </p:nvSpPr>
        <p:spPr>
          <a:xfrm>
            <a:off x="107504" y="304801"/>
            <a:ext cx="8928992" cy="603920"/>
          </a:xfrm>
        </p:spPr>
        <p:txBody>
          <a:bodyPr>
            <a:noAutofit/>
          </a:bodyPr>
          <a:lstStyle/>
          <a:p>
            <a:pPr eaLnBrk="1" hangingPunct="1"/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貳、我國道路交通事故之類型與特性</a:t>
            </a:r>
            <a:endParaRPr lang="zh-TW" altLang="en-US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344" name="Group 15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814327"/>
              </p:ext>
            </p:extLst>
          </p:nvPr>
        </p:nvGraphicFramePr>
        <p:xfrm>
          <a:off x="251520" y="1484781"/>
          <a:ext cx="8568953" cy="4464498"/>
        </p:xfrm>
        <a:graphic>
          <a:graphicData uri="http://schemas.openxmlformats.org/drawingml/2006/table">
            <a:tbl>
              <a:tblPr/>
              <a:tblGrid>
                <a:gridCol w="1221920"/>
                <a:gridCol w="1328774"/>
                <a:gridCol w="1954383"/>
                <a:gridCol w="2109493"/>
                <a:gridCol w="1954383"/>
              </a:tblGrid>
              <a:tr h="4966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性別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年齡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危險行為</a:t>
                      </a: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效果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3BD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性別年齡</a:t>
                      </a: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效果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總計風險</a:t>
                      </a: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效果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948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男性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&lt;20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4.49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6.11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6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20-29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2.01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2.40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6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30-49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9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50+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609">
                <a:tc row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zh-TW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標楷體" panose="03000509000000000000" pitchFamily="65" charset="-120"/>
                        </a:rPr>
                        <a:t>女性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&lt;20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7.93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8.24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6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20-29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3.56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4.06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9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30-39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2.39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2.44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6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50+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0.94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90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04056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 smtClean="0">
                <a:solidFill>
                  <a:srgbClr val="1E03BD"/>
                </a:solidFill>
              </a:rPr>
              <a:t>國家交通安全改善計畫成功之要素</a:t>
            </a:r>
            <a:endParaRPr lang="en-US" altLang="zh-TW" dirty="0" smtClean="0">
              <a:solidFill>
                <a:srgbClr val="1E03BD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專責有效之管理機構</a:t>
            </a:r>
            <a:r>
              <a:rPr lang="zh-TW" altLang="en-US" b="1" dirty="0" smtClean="0">
                <a:solidFill>
                  <a:srgbClr val="1E03BD"/>
                </a:solidFill>
              </a:rPr>
              <a:t>及</a:t>
            </a:r>
            <a:r>
              <a:rPr lang="zh-TW" altLang="en-US" b="1" dirty="0" smtClean="0">
                <a:solidFill>
                  <a:srgbClr val="C00000"/>
                </a:solidFill>
              </a:rPr>
              <a:t>穩定明確之經費來源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完善之</a:t>
            </a:r>
            <a:r>
              <a:rPr lang="zh-TW" altLang="en-US" b="1" dirty="0" smtClean="0">
                <a:solidFill>
                  <a:srgbClr val="C00000"/>
                </a:solidFill>
              </a:rPr>
              <a:t>交通安全改善計畫</a:t>
            </a:r>
            <a:r>
              <a:rPr lang="zh-TW" altLang="en-US" b="1" dirty="0" smtClean="0">
                <a:solidFill>
                  <a:srgbClr val="1E03BD"/>
                </a:solidFill>
              </a:rPr>
              <a:t>規劃與設計程序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使用</a:t>
            </a:r>
            <a:r>
              <a:rPr lang="zh-TW" altLang="en-US" b="1" dirty="0" smtClean="0">
                <a:solidFill>
                  <a:srgbClr val="C00000"/>
                </a:solidFill>
              </a:rPr>
              <a:t>業經證實有效</a:t>
            </a:r>
            <a:r>
              <a:rPr lang="zh-TW" altLang="en-US" b="1" dirty="0" smtClean="0">
                <a:solidFill>
                  <a:srgbClr val="1E03BD"/>
                </a:solidFill>
              </a:rPr>
              <a:t>之交通安全</a:t>
            </a:r>
            <a:r>
              <a:rPr lang="zh-TW" altLang="en-US" b="1" dirty="0" smtClean="0">
                <a:solidFill>
                  <a:srgbClr val="C00000"/>
                </a:solidFill>
              </a:rPr>
              <a:t>改善方法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建立</a:t>
            </a:r>
            <a:r>
              <a:rPr lang="zh-TW" altLang="en-US" b="1" dirty="0" smtClean="0">
                <a:solidFill>
                  <a:srgbClr val="C00000"/>
                </a:solidFill>
              </a:rPr>
              <a:t>具體可量測之績效衡量指標</a:t>
            </a:r>
            <a:r>
              <a:rPr lang="zh-TW" altLang="en-US" b="1" dirty="0" smtClean="0">
                <a:solidFill>
                  <a:srgbClr val="1E03BD"/>
                </a:solidFill>
              </a:rPr>
              <a:t>以追蹤改善計畫之實施成效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具效能之推動機制及</a:t>
            </a:r>
            <a:r>
              <a:rPr lang="zh-TW" altLang="en-US" b="1" dirty="0" smtClean="0">
                <a:solidFill>
                  <a:srgbClr val="C00000"/>
                </a:solidFill>
              </a:rPr>
              <a:t>權責分明之執行單位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 smtClean="0">
                <a:solidFill>
                  <a:srgbClr val="1E03BD"/>
                </a:solidFill>
              </a:rPr>
              <a:t>改善道路交通安全之</a:t>
            </a:r>
            <a:r>
              <a:rPr lang="en-US" altLang="zh-TW" dirty="0" smtClean="0">
                <a:solidFill>
                  <a:srgbClr val="1E03BD"/>
                </a:solidFill>
              </a:rPr>
              <a:t>3E</a:t>
            </a:r>
            <a:r>
              <a:rPr lang="zh-TW" altLang="en-US" dirty="0" smtClean="0">
                <a:solidFill>
                  <a:srgbClr val="1E03BD"/>
                </a:solidFill>
              </a:rPr>
              <a:t>政策</a:t>
            </a:r>
            <a:endParaRPr lang="en-US" altLang="zh-TW" dirty="0" smtClean="0">
              <a:solidFill>
                <a:srgbClr val="1E03BD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工程</a:t>
            </a:r>
            <a:r>
              <a:rPr lang="en-US" altLang="zh-TW" b="1" dirty="0" smtClean="0">
                <a:solidFill>
                  <a:srgbClr val="1E03BD"/>
                </a:solidFill>
              </a:rPr>
              <a:t>(Engineering)</a:t>
            </a:r>
            <a:r>
              <a:rPr lang="zh-TW" altLang="en-US" b="1" dirty="0" smtClean="0">
                <a:solidFill>
                  <a:srgbClr val="1E03BD"/>
                </a:solidFill>
              </a:rPr>
              <a:t>、教育</a:t>
            </a:r>
            <a:r>
              <a:rPr lang="en-US" altLang="zh-TW" b="1" dirty="0" smtClean="0">
                <a:solidFill>
                  <a:srgbClr val="1E03BD"/>
                </a:solidFill>
              </a:rPr>
              <a:t>(Education)</a:t>
            </a:r>
            <a:r>
              <a:rPr lang="zh-TW" altLang="en-US" b="1" dirty="0" smtClean="0">
                <a:solidFill>
                  <a:srgbClr val="1E03BD"/>
                </a:solidFill>
              </a:rPr>
              <a:t>、執法</a:t>
            </a:r>
            <a:r>
              <a:rPr lang="en-US" altLang="zh-TW" b="1" dirty="0" smtClean="0">
                <a:solidFill>
                  <a:srgbClr val="1E03BD"/>
                </a:solidFill>
              </a:rPr>
              <a:t>(Enforcement)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交通事故之發生原因中，</a:t>
            </a:r>
            <a:r>
              <a:rPr lang="zh-TW" altLang="en-US" b="1" dirty="0" smtClean="0">
                <a:solidFill>
                  <a:srgbClr val="C00000"/>
                </a:solidFill>
              </a:rPr>
              <a:t>超過</a:t>
            </a:r>
            <a:r>
              <a:rPr lang="en-US" altLang="zh-TW" b="1" dirty="0" smtClean="0">
                <a:solidFill>
                  <a:srgbClr val="C00000"/>
                </a:solidFill>
              </a:rPr>
              <a:t>90%</a:t>
            </a:r>
            <a:r>
              <a:rPr lang="zh-TW" altLang="en-US" b="1" dirty="0" smtClean="0">
                <a:solidFill>
                  <a:srgbClr val="C00000"/>
                </a:solidFill>
              </a:rPr>
              <a:t>與人的因素有關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先進國家經驗，</a:t>
            </a:r>
            <a:r>
              <a:rPr lang="zh-TW" altLang="en-US" b="1" dirty="0" smtClean="0">
                <a:solidFill>
                  <a:srgbClr val="C00000"/>
                </a:solidFill>
              </a:rPr>
              <a:t>工程改善效果占</a:t>
            </a:r>
            <a:r>
              <a:rPr lang="en-US" altLang="zh-TW" b="1" dirty="0" smtClean="0">
                <a:solidFill>
                  <a:srgbClr val="C00000"/>
                </a:solidFill>
              </a:rPr>
              <a:t>10%</a:t>
            </a:r>
            <a:r>
              <a:rPr lang="zh-TW" altLang="en-US" b="1" dirty="0" smtClean="0">
                <a:solidFill>
                  <a:srgbClr val="C00000"/>
                </a:solidFill>
              </a:rPr>
              <a:t>、執法</a:t>
            </a:r>
            <a:r>
              <a:rPr lang="en-US" altLang="zh-TW" b="1" dirty="0" smtClean="0">
                <a:solidFill>
                  <a:srgbClr val="C00000"/>
                </a:solidFill>
              </a:rPr>
              <a:t>20%</a:t>
            </a:r>
            <a:r>
              <a:rPr lang="zh-TW" altLang="en-US" b="1" dirty="0" smtClean="0">
                <a:solidFill>
                  <a:srgbClr val="C00000"/>
                </a:solidFill>
              </a:rPr>
              <a:t>、教育</a:t>
            </a:r>
            <a:r>
              <a:rPr lang="en-US" altLang="zh-TW" b="1" dirty="0" smtClean="0">
                <a:solidFill>
                  <a:srgbClr val="C00000"/>
                </a:solidFill>
              </a:rPr>
              <a:t>70%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C00000"/>
                </a:solidFill>
              </a:rPr>
              <a:t>執法雖可立即見效，卻是益本比較低之不得已補強鞭策作為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長期教育效果之累積</a:t>
            </a:r>
            <a:r>
              <a:rPr lang="zh-TW" altLang="en-US" b="1" dirty="0" smtClean="0">
                <a:solidFill>
                  <a:srgbClr val="1E03BD"/>
                </a:solidFill>
              </a:rPr>
              <a:t>才是</a:t>
            </a:r>
            <a:r>
              <a:rPr lang="zh-TW" altLang="en-US" b="1" dirty="0" smtClean="0">
                <a:solidFill>
                  <a:srgbClr val="C00000"/>
                </a:solidFill>
              </a:rPr>
              <a:t>改善國家道路交通安全之扎根工作</a:t>
            </a:r>
            <a:endParaRPr lang="en-US" altLang="zh-TW" b="1" dirty="0" smtClean="0">
              <a:solidFill>
                <a:srgbClr val="C00000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188913"/>
            <a:ext cx="8507288" cy="85090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參、國家交通安全改善計畫之推動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0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695" y="1196752"/>
            <a:ext cx="9036496" cy="50405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rgbClr val="1E04BC"/>
                </a:solidFill>
                <a:latin typeface="標楷體" panose="03000509000000000000" pitchFamily="65" charset="-120"/>
              </a:rPr>
              <a:t>安全使用現代化交通文明科技之能力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rgbClr val="1E04BC"/>
                </a:solidFill>
                <a:latin typeface="標楷體" panose="03000509000000000000" pitchFamily="65" charset="-120"/>
              </a:rPr>
              <a:t>正面迎接交通事故風險之體認與作為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rgbClr val="1E04BC"/>
                </a:solidFill>
                <a:latin typeface="標楷體" panose="03000509000000000000" pitchFamily="65" charset="-120"/>
              </a:rPr>
              <a:t>尊重路權、共同維護交通秩序之責任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4000" dirty="0">
                <a:solidFill>
                  <a:srgbClr val="1E04BC"/>
                </a:solidFill>
                <a:latin typeface="標楷體" panose="03000509000000000000" pitchFamily="65" charset="-120"/>
              </a:rPr>
              <a:t>兼顧自我與他人生命安全之用路</a:t>
            </a:r>
            <a:r>
              <a:rPr lang="zh-TW" altLang="en-US" sz="4000" dirty="0" smtClean="0">
                <a:solidFill>
                  <a:srgbClr val="1E04BC"/>
                </a:solidFill>
                <a:latin typeface="標楷體" panose="03000509000000000000" pitchFamily="65" charset="-120"/>
              </a:rPr>
              <a:t>觀念</a:t>
            </a:r>
            <a:endParaRPr lang="en-US" altLang="zh-TW" sz="4000" dirty="0" smtClean="0">
              <a:solidFill>
                <a:srgbClr val="1E04BC"/>
              </a:solidFill>
              <a:latin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4000" dirty="0" smtClean="0">
                <a:solidFill>
                  <a:srgbClr val="1E04BC"/>
                </a:solidFill>
                <a:latin typeface="標楷體" panose="03000509000000000000" pitchFamily="65" charset="-120"/>
              </a:rPr>
              <a:t>禮讓並協助老弱婦孺用路安全之行為</a:t>
            </a:r>
            <a:endParaRPr lang="zh-TW" altLang="en-US" sz="4000" dirty="0">
              <a:solidFill>
                <a:srgbClr val="1E04BC"/>
              </a:solidFill>
              <a:latin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936104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肆、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國民應有之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交通安全素養</a:t>
            </a:r>
            <a:endParaRPr lang="zh-TW" altLang="en-US" dirty="0">
              <a:latin typeface="Times New Roman" pitchFamily="18" charset="0"/>
              <a:ea typeface="標楷體" panose="03000509000000000000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23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7695" y="1196752"/>
            <a:ext cx="9036496" cy="504056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zh-TW" altLang="en-US" sz="3400" dirty="0">
                <a:solidFill>
                  <a:schemeClr val="tx1"/>
                </a:solidFill>
                <a:latin typeface="標楷體" panose="03000509000000000000" pitchFamily="65" charset="-120"/>
              </a:rPr>
              <a:t>國民之基本交通安全技能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守護終身的交通安全觀念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對交通環境與潛在危機之掌握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對基本路權與交通法規之認識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行人與乘客之交通安全技能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安全使用公共運輸之技能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交通維護與事故救護</a:t>
            </a:r>
            <a:r>
              <a:rPr lang="zh-TW" altLang="en-US" sz="2900" b="1" dirty="0" smtClean="0">
                <a:solidFill>
                  <a:srgbClr val="1E04BC"/>
                </a:solidFill>
                <a:latin typeface="標楷體" panose="03000509000000000000" pitchFamily="65" charset="-120"/>
              </a:rPr>
              <a:t>協助之技能</a:t>
            </a:r>
            <a:endParaRPr lang="zh-TW" altLang="en-US" sz="3400" b="1" dirty="0">
              <a:solidFill>
                <a:srgbClr val="1E04BC"/>
              </a:solidFill>
              <a:latin typeface="標楷體" panose="03000509000000000000" pitchFamily="65" charset="-12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TW" altLang="en-US" sz="3400" dirty="0">
                <a:solidFill>
                  <a:schemeClr val="tx1"/>
                </a:solidFill>
                <a:latin typeface="標楷體" panose="03000509000000000000" pitchFamily="65" charset="-120"/>
              </a:rPr>
              <a:t>車輛駕駛人之交通安全技能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車輛駕駛人之交通安全技能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(</a:t>
            </a: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機車、小客車、小貨車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職業駕駛人之交通安全技能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(</a:t>
            </a: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計程車、大客貨車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特殊駕駛人之交通安全技能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(</a:t>
            </a: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工程車、救護車、消防車、警車等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)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zh-TW" altLang="en-US" sz="3400" dirty="0">
                <a:solidFill>
                  <a:schemeClr val="tx1"/>
                </a:solidFill>
                <a:latin typeface="標楷體" panose="03000509000000000000" pitchFamily="65" charset="-120"/>
              </a:rPr>
              <a:t>交通相關專業人員之交通安全技能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交通工程師之交通安全技能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交通執法人員之交通安全技能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交通安全教育與訓練師資之交通安全技能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(</a:t>
            </a:r>
            <a:r>
              <a:rPr lang="zh-TW" altLang="en-US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學校、駕訓、違規講習</a:t>
            </a:r>
            <a:r>
              <a:rPr lang="en-US" altLang="zh-TW" sz="2900" b="1" dirty="0">
                <a:solidFill>
                  <a:srgbClr val="1E04BC"/>
                </a:solidFill>
                <a:latin typeface="標楷體" panose="03000509000000000000" pitchFamily="65" charset="-120"/>
              </a:rPr>
              <a:t>) </a:t>
            </a:r>
          </a:p>
          <a:p>
            <a:pPr>
              <a:buFont typeface="Wingdings" panose="05000000000000000000" pitchFamily="2" charset="2"/>
              <a:buChar char="l"/>
            </a:pPr>
            <a:endParaRPr lang="zh-TW" altLang="en-US" sz="3300" dirty="0">
              <a:solidFill>
                <a:srgbClr val="1E04BC"/>
              </a:solidFill>
              <a:latin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936104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伍、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國民應有之交通安全核心技能</a:t>
            </a:r>
            <a:r>
              <a:rPr lang="en-US" altLang="zh-TW" dirty="0">
                <a:latin typeface="Times New Roman" pitchFamily="18" charset="0"/>
                <a:ea typeface="標楷體" panose="03000509000000000000" pitchFamily="65" charset="-120"/>
                <a:cs typeface="Times New Roman" pitchFamily="18" charset="0"/>
              </a:rPr>
              <a:t>(1/2)</a:t>
            </a:r>
            <a:endParaRPr lang="zh-TW" altLang="en-US" dirty="0">
              <a:latin typeface="Times New Roman" pitchFamily="18" charset="0"/>
              <a:ea typeface="標楷體" panose="03000509000000000000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03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083871"/>
              </p:ext>
            </p:extLst>
          </p:nvPr>
        </p:nvGraphicFramePr>
        <p:xfrm>
          <a:off x="107505" y="1196751"/>
          <a:ext cx="8928990" cy="489654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56046"/>
                <a:gridCol w="779971"/>
                <a:gridCol w="779971"/>
                <a:gridCol w="3014610"/>
                <a:gridCol w="1684354"/>
                <a:gridCol w="1914038"/>
              </a:tblGrid>
              <a:tr h="438082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階段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教育類別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基本交通安全技能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車輛駕駛技能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交通專業技能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493">
                <a:tc>
                  <a:txBody>
                    <a:bodyPr/>
                    <a:lstStyle/>
                    <a:p>
                      <a:r>
                        <a:rPr lang="zh-TW" altLang="en-US" sz="2100" b="1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學前</a:t>
                      </a:r>
                      <a:endParaRPr lang="zh-TW" altLang="en-US" sz="2100" b="1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家庭</a:t>
                      </a:r>
                      <a:r>
                        <a:rPr lang="en-US" altLang="zh-TW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endParaRPr lang="zh-TW" altLang="en-US" sz="21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會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育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執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法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endParaRPr lang="zh-TW" altLang="en-US" sz="21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1.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守護終身的交通安全觀念</a:t>
                      </a:r>
                      <a:endParaRPr lang="en-US" altLang="zh-TW" sz="1800" b="1" dirty="0" smtClean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2.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交通系統潛在危機之掌握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3.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認識基本路權與交通法規</a:t>
                      </a:r>
                      <a:endParaRPr lang="en-US" altLang="zh-TW" sz="1800" b="1" dirty="0" smtClean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4.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行人與乘客交通安全技能</a:t>
                      </a:r>
                      <a:endParaRPr lang="en-US" altLang="zh-TW" sz="1800" b="1" dirty="0" smtClean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5.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安全使用公共運輸之技能</a:t>
                      </a:r>
                      <a:endParaRPr lang="en-US" altLang="zh-TW" sz="1800" b="1" dirty="0" smtClean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6.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交通維護及事故救護協助</a:t>
                      </a:r>
                    </a:p>
                    <a:p>
                      <a:endParaRPr lang="zh-TW" altLang="en-US" sz="2100" dirty="0"/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21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altLang="zh-TW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(1) </a:t>
                      </a: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專業人員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62800" lvl="1" indent="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* 交通工程師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62800" lvl="1" indent="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* 公路監理人員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62800" lvl="1" indent="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* 交通執法人員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62800" lvl="1" indent="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* 駕訓班講師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62800" lvl="1" indent="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* 學校交安教師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62800" lvl="1" indent="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* 政策研發規劃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-194400"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TW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(2) </a:t>
                      </a: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專業訓練教育</a:t>
                      </a:r>
                      <a:r>
                        <a:rPr lang="en-US" altLang="zh-TW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lvl="0" indent="-19440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* 制度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-19440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* 組織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-194400">
                        <a:buFont typeface="Wingdings" panose="05000000000000000000" pitchFamily="2" charset="2"/>
                        <a:buNone/>
                      </a:pP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 * 教材與訓練</a:t>
                      </a:r>
                      <a:endParaRPr lang="en-US" altLang="zh-TW" sz="1500" dirty="0" smtClean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lvl="0" indent="-194400"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altLang="zh-TW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(3) </a:t>
                      </a:r>
                      <a:r>
                        <a:rPr lang="zh-TW" altLang="en-US" sz="1500" dirty="0" smtClean="0"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社會教育與執法</a:t>
                      </a:r>
                      <a:endParaRPr lang="zh-TW" altLang="en-US" sz="15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3606">
                <a:tc>
                  <a:txBody>
                    <a:bodyPr/>
                    <a:lstStyle/>
                    <a:p>
                      <a:r>
                        <a:rPr lang="zh-TW" altLang="en-US" sz="21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國小</a:t>
                      </a:r>
                      <a:endParaRPr lang="zh-TW" altLang="en-US" sz="21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校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育   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altLang="zh-TW" sz="28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自行車</a:t>
                      </a:r>
                      <a:endParaRPr lang="zh-TW" altLang="en-US" sz="1500" b="1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339">
                <a:tc>
                  <a:txBody>
                    <a:bodyPr/>
                    <a:lstStyle/>
                    <a:p>
                      <a:r>
                        <a:rPr lang="zh-TW" altLang="en-US" sz="21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國中</a:t>
                      </a:r>
                      <a:endParaRPr lang="zh-TW" altLang="en-US" sz="21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TW" altLang="en-US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自行車</a:t>
                      </a:r>
                      <a:endParaRPr lang="zh-TW" altLang="en-US" sz="1500" b="1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58">
                <a:tc rowSpan="2">
                  <a:txBody>
                    <a:bodyPr/>
                    <a:lstStyle/>
                    <a:p>
                      <a:r>
                        <a:rPr lang="zh-TW" altLang="en-US" sz="21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高中</a:t>
                      </a:r>
                      <a:endParaRPr lang="zh-TW" altLang="en-US" sz="21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66586">
                <a:tc vMerge="1">
                  <a:txBody>
                    <a:bodyPr/>
                    <a:lstStyle/>
                    <a:p>
                      <a:endParaRPr lang="zh-TW" altLang="en-US" sz="2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機車</a:t>
                      </a:r>
                      <a:endParaRPr lang="zh-TW" altLang="en-US" sz="1500" b="1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890">
                <a:tc>
                  <a:txBody>
                    <a:bodyPr/>
                    <a:lstStyle/>
                    <a:p>
                      <a:r>
                        <a:rPr lang="zh-TW" altLang="en-US" sz="21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大專</a:t>
                      </a:r>
                      <a:endParaRPr lang="zh-TW" altLang="en-US" sz="21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駕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駛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</a:t>
                      </a:r>
                      <a:endParaRPr lang="en-US" altLang="zh-TW" sz="2100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21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育</a:t>
                      </a:r>
                      <a:endParaRPr lang="zh-TW" altLang="en-US" sz="21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zh-TW" altLang="en-US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機車、小客車</a:t>
                      </a:r>
                      <a:endParaRPr lang="en-US" altLang="zh-TW" sz="1500" b="1" dirty="0" smtClean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小貨車、計程車</a:t>
                      </a:r>
                      <a:endParaRPr lang="en-US" altLang="zh-TW" sz="1500" b="1" dirty="0" smtClean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r>
                        <a:rPr lang="zh-TW" altLang="en-US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公共汽車、大客車遊覽車、大貨車、聯結車、特殊車輛</a:t>
                      </a:r>
                      <a:r>
                        <a:rPr lang="en-US" altLang="zh-TW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如救護車、危險物質運輸車、施工機械車輛等</a:t>
                      </a:r>
                      <a:r>
                        <a:rPr lang="en-US" altLang="zh-TW" sz="1500" b="1" dirty="0" smtClean="0">
                          <a:solidFill>
                            <a:srgbClr val="0070C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500" b="1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3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1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成年</a:t>
                      </a:r>
                      <a:endParaRPr lang="zh-TW" altLang="en-US" sz="21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2400" b="1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 sz="2000" b="1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97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100" b="1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老年</a:t>
                      </a:r>
                      <a:endParaRPr lang="zh-TW" altLang="en-US" sz="2100" b="1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1722" marR="6172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endParaRPr lang="zh-TW" altLang="en-US" sz="2400" b="1" dirty="0">
                        <a:solidFill>
                          <a:srgbClr val="0070C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980728"/>
          </a:xfrm>
        </p:spPr>
        <p:txBody>
          <a:bodyPr>
            <a:normAutofit fontScale="90000"/>
          </a:bodyPr>
          <a:lstStyle/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伍、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國民應有之交通安全核心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技能</a:t>
            </a:r>
            <a:r>
              <a:rPr lang="en-US" altLang="zh-TW" sz="4400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(2/2)</a:t>
            </a:r>
            <a:endParaRPr lang="zh-TW" altLang="en-US" sz="44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12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04056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sz="3200" dirty="0" smtClean="0"/>
              <a:t>交通安全</a:t>
            </a:r>
            <a:r>
              <a:rPr lang="zh-TW" altLang="en-US" sz="3200" dirty="0"/>
              <a:t>第一守則</a:t>
            </a:r>
          </a:p>
          <a:p>
            <a:pPr marL="457200" lvl="1" indent="0">
              <a:buNone/>
            </a:pPr>
            <a:r>
              <a:rPr lang="zh-TW" altLang="en-US" sz="2800" b="1" dirty="0" smtClean="0">
                <a:solidFill>
                  <a:srgbClr val="C00000"/>
                </a:solidFill>
              </a:rPr>
              <a:t>「</a:t>
            </a:r>
            <a:r>
              <a:rPr lang="zh-TW" altLang="en-US" sz="2800" b="1" dirty="0">
                <a:solidFill>
                  <a:srgbClr val="C00000"/>
                </a:solidFill>
              </a:rPr>
              <a:t>我看得見您，您看得見我，交通最安全」 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sz="3200" dirty="0"/>
              <a:t>交通安全第二守則</a:t>
            </a:r>
          </a:p>
          <a:p>
            <a:pPr marL="457200" lvl="1" indent="0">
              <a:buNone/>
            </a:pPr>
            <a:r>
              <a:rPr lang="zh-TW" altLang="en-US" sz="2800" b="1" dirty="0" smtClean="0">
                <a:solidFill>
                  <a:srgbClr val="C00000"/>
                </a:solidFill>
              </a:rPr>
              <a:t>「</a:t>
            </a:r>
            <a:r>
              <a:rPr lang="zh-TW" altLang="en-US" sz="2800" b="1" dirty="0">
                <a:solidFill>
                  <a:srgbClr val="C00000"/>
                </a:solidFill>
              </a:rPr>
              <a:t>謹守安全空間</a:t>
            </a:r>
            <a:r>
              <a:rPr lang="en-US" altLang="zh-TW" sz="2800" b="1" dirty="0">
                <a:solidFill>
                  <a:srgbClr val="C00000"/>
                </a:solidFill>
              </a:rPr>
              <a:t>--</a:t>
            </a:r>
            <a:r>
              <a:rPr lang="zh-TW" altLang="en-US" sz="2800" b="1" dirty="0">
                <a:solidFill>
                  <a:srgbClr val="C00000"/>
                </a:solidFill>
              </a:rPr>
              <a:t>不作沒有絕對安全把握之交通行為」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sz="3200" dirty="0"/>
              <a:t>交通安全第三守則 </a:t>
            </a:r>
          </a:p>
          <a:p>
            <a:pPr marL="457200" lvl="1" indent="0">
              <a:buNone/>
            </a:pPr>
            <a:r>
              <a:rPr lang="zh-TW" altLang="en-US" sz="2800" b="1" dirty="0" smtClean="0">
                <a:solidFill>
                  <a:srgbClr val="C00000"/>
                </a:solidFill>
              </a:rPr>
              <a:t>「</a:t>
            </a:r>
            <a:r>
              <a:rPr lang="zh-TW" altLang="en-US" sz="2800" b="1" dirty="0">
                <a:solidFill>
                  <a:srgbClr val="C00000"/>
                </a:solidFill>
              </a:rPr>
              <a:t>利</a:t>
            </a:r>
            <a:r>
              <a:rPr lang="zh-TW" altLang="en-US" sz="2800" b="1" dirty="0" smtClean="0">
                <a:solidFill>
                  <a:srgbClr val="C00000"/>
                </a:solidFill>
              </a:rPr>
              <a:t>他用</a:t>
            </a:r>
            <a:r>
              <a:rPr lang="zh-TW" altLang="en-US" sz="2800" b="1" dirty="0">
                <a:solidFill>
                  <a:srgbClr val="C00000"/>
                </a:solidFill>
              </a:rPr>
              <a:t>路觀</a:t>
            </a:r>
            <a:r>
              <a:rPr lang="en-US" altLang="zh-TW" sz="2800" b="1" dirty="0">
                <a:solidFill>
                  <a:srgbClr val="C00000"/>
                </a:solidFill>
              </a:rPr>
              <a:t>--</a:t>
            </a:r>
            <a:r>
              <a:rPr lang="zh-TW" altLang="en-US" sz="2800" b="1" dirty="0">
                <a:solidFill>
                  <a:srgbClr val="C00000"/>
                </a:solidFill>
              </a:rPr>
              <a:t>不作妨礙他人安全與方便之交通行為」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sz="3200" dirty="0"/>
              <a:t>交通安全第四守則 </a:t>
            </a:r>
          </a:p>
          <a:p>
            <a:pPr marL="457200" lvl="1" indent="0">
              <a:buNone/>
            </a:pPr>
            <a:r>
              <a:rPr lang="zh-TW" altLang="en-US" sz="2800" b="1" dirty="0" smtClean="0">
                <a:solidFill>
                  <a:srgbClr val="C00000"/>
                </a:solidFill>
              </a:rPr>
              <a:t>「</a:t>
            </a:r>
            <a:r>
              <a:rPr lang="zh-TW" altLang="en-US" sz="2800" b="1" dirty="0">
                <a:solidFill>
                  <a:srgbClr val="C00000"/>
                </a:solidFill>
              </a:rPr>
              <a:t>防衛兼顧的用路行為</a:t>
            </a:r>
          </a:p>
          <a:p>
            <a:pPr marL="457200" lvl="1" indent="0">
              <a:buNone/>
            </a:pPr>
            <a:r>
              <a:rPr lang="zh-TW" altLang="en-US" sz="2800" b="1" dirty="0" smtClean="0">
                <a:solidFill>
                  <a:srgbClr val="C00000"/>
                </a:solidFill>
              </a:rPr>
              <a:t>    </a:t>
            </a:r>
            <a:r>
              <a:rPr lang="en-US" altLang="zh-TW" sz="2800" b="1" dirty="0">
                <a:solidFill>
                  <a:srgbClr val="C00000"/>
                </a:solidFill>
              </a:rPr>
              <a:t>—</a:t>
            </a:r>
            <a:r>
              <a:rPr lang="zh-TW" altLang="en-US" sz="2800" b="1" dirty="0">
                <a:solidFill>
                  <a:srgbClr val="C00000"/>
                </a:solidFill>
              </a:rPr>
              <a:t>不作事故的製造者，也不成為無辜的事故受害者」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188913"/>
            <a:ext cx="8507288" cy="8509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陸、守護終身交通安全之好觀念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89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405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 smtClean="0">
                <a:solidFill>
                  <a:schemeClr val="tx1"/>
                </a:solidFill>
              </a:rPr>
              <a:t>交通事故之發生，均因</a:t>
            </a:r>
            <a:r>
              <a:rPr lang="zh-TW" altLang="en-US" sz="2400" b="0" dirty="0" smtClean="0">
                <a:solidFill>
                  <a:srgbClr val="C00000"/>
                </a:solidFill>
              </a:rPr>
              <a:t>你我雙方彼此未看清楚</a:t>
            </a:r>
            <a:endParaRPr lang="en-US" altLang="zh-TW" sz="2400" b="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 smtClean="0">
                <a:solidFill>
                  <a:schemeClr val="tx1"/>
                </a:solidFill>
              </a:rPr>
              <a:t>如何讓自己被他人</a:t>
            </a:r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</a:rPr>
              <a:t>車</a:t>
            </a:r>
            <a:r>
              <a:rPr lang="en-US" altLang="zh-TW" sz="2400" dirty="0" smtClean="0">
                <a:solidFill>
                  <a:schemeClr val="tx1"/>
                </a:solidFill>
              </a:rPr>
              <a:t>)</a:t>
            </a:r>
            <a:r>
              <a:rPr lang="zh-TW" altLang="en-US" sz="2400" dirty="0" smtClean="0">
                <a:solidFill>
                  <a:schemeClr val="tx1"/>
                </a:solidFill>
              </a:rPr>
              <a:t>清楚看見？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rgbClr val="C00000"/>
                </a:solidFill>
              </a:rPr>
              <a:t>穿戴</a:t>
            </a:r>
            <a:r>
              <a:rPr lang="zh-TW" altLang="en-US" sz="2000" b="1" u="sng" dirty="0" smtClean="0">
                <a:solidFill>
                  <a:srgbClr val="C00000"/>
                </a:solidFill>
              </a:rPr>
              <a:t>鮮豔的衣物</a:t>
            </a:r>
            <a:r>
              <a:rPr lang="zh-TW" altLang="en-US" sz="2000" b="1" dirty="0" smtClean="0">
                <a:solidFill>
                  <a:srgbClr val="C00000"/>
                </a:solidFill>
              </a:rPr>
              <a:t>，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提高自己的顯著性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rgbClr val="C00000"/>
                </a:solidFill>
              </a:rPr>
              <a:t>讓別人有</a:t>
            </a:r>
            <a:r>
              <a:rPr lang="zh-TW" altLang="en-US" sz="2000" b="1" u="sng" dirty="0" smtClean="0">
                <a:solidFill>
                  <a:srgbClr val="C00000"/>
                </a:solidFill>
              </a:rPr>
              <a:t>足夠的時間</a:t>
            </a:r>
            <a:r>
              <a:rPr lang="zh-TW" altLang="en-US" sz="2000" b="1" dirty="0" smtClean="0">
                <a:solidFill>
                  <a:srgbClr val="C00000"/>
                </a:solidFill>
              </a:rPr>
              <a:t>看見你 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不要從路邊突然衝入道路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rgbClr val="BD0310"/>
                </a:solidFill>
              </a:rPr>
              <a:t>讓別人從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夠遠的地方</a:t>
            </a:r>
            <a:r>
              <a:rPr lang="zh-TW" altLang="en-US" sz="2000" b="1" dirty="0" smtClean="0">
                <a:solidFill>
                  <a:srgbClr val="BD0310"/>
                </a:solidFill>
              </a:rPr>
              <a:t>看見你 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注意來車視線是否被擋住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rgbClr val="C00000"/>
                </a:solidFill>
              </a:rPr>
              <a:t>不從別人</a:t>
            </a:r>
            <a:r>
              <a:rPr lang="zh-TW" altLang="en-US" sz="2000" b="1" u="sng" dirty="0" smtClean="0">
                <a:solidFill>
                  <a:srgbClr val="C00000"/>
                </a:solidFill>
              </a:rPr>
              <a:t>不預期處</a:t>
            </a:r>
            <a:r>
              <a:rPr lang="zh-TW" altLang="en-US" sz="2000" b="1" dirty="0" smtClean="0">
                <a:solidFill>
                  <a:srgbClr val="C00000"/>
                </a:solidFill>
              </a:rPr>
              <a:t>穿越道路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擁擠車陣間、中央分割島等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rgbClr val="BD0310"/>
                </a:solidFill>
              </a:rPr>
              <a:t>從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直線段</a:t>
            </a:r>
            <a:r>
              <a:rPr lang="en-US" altLang="zh-TW" sz="2000" b="1" dirty="0" smtClean="0">
                <a:solidFill>
                  <a:srgbClr val="BD0310"/>
                </a:solidFill>
              </a:rPr>
              <a:t>(</a:t>
            </a:r>
            <a:r>
              <a:rPr lang="zh-TW" altLang="en-US" sz="2000" b="1" dirty="0" smtClean="0">
                <a:solidFill>
                  <a:srgbClr val="BD0310"/>
                </a:solidFill>
              </a:rPr>
              <a:t>不要從曲線段</a:t>
            </a:r>
            <a:r>
              <a:rPr lang="en-US" altLang="zh-TW" sz="2000" b="1" dirty="0" smtClean="0">
                <a:solidFill>
                  <a:srgbClr val="BD0310"/>
                </a:solidFill>
              </a:rPr>
              <a:t>)</a:t>
            </a:r>
            <a:r>
              <a:rPr lang="zh-TW" altLang="en-US" sz="2000" b="1" dirty="0" smtClean="0">
                <a:solidFill>
                  <a:srgbClr val="BD0310"/>
                </a:solidFill>
              </a:rPr>
              <a:t>穿越道路  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讓別人提早看見你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u="sng" dirty="0" smtClean="0">
                <a:solidFill>
                  <a:srgbClr val="BD0310"/>
                </a:solidFill>
              </a:rPr>
              <a:t>揮動</a:t>
            </a:r>
            <a:r>
              <a:rPr lang="zh-TW" altLang="en-US" sz="2000" b="1" dirty="0" smtClean="0">
                <a:solidFill>
                  <a:srgbClr val="BD0310"/>
                </a:solidFill>
              </a:rPr>
              <a:t>比靜止較容易被看見 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如揮動手臂、旗幟、手巾等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chemeClr val="tx1"/>
                </a:solidFill>
              </a:rPr>
              <a:t>如何讓</a:t>
            </a:r>
            <a:r>
              <a:rPr lang="zh-TW" altLang="en-US" sz="2400" dirty="0" smtClean="0">
                <a:solidFill>
                  <a:schemeClr val="tx1"/>
                </a:solidFill>
              </a:rPr>
              <a:t>自己清楚看見他人</a:t>
            </a:r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</a:rPr>
              <a:t>車</a:t>
            </a:r>
            <a:r>
              <a:rPr lang="en-US" altLang="zh-TW" sz="2400" dirty="0" smtClean="0">
                <a:solidFill>
                  <a:schemeClr val="tx1"/>
                </a:solidFill>
              </a:rPr>
              <a:t>)</a:t>
            </a:r>
            <a:r>
              <a:rPr lang="zh-TW" altLang="en-US" sz="2400" dirty="0" smtClean="0">
                <a:solidFill>
                  <a:schemeClr val="tx1"/>
                </a:solidFill>
              </a:rPr>
              <a:t>？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進入道路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或交岔路口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前，先選擇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視線良好</a:t>
            </a:r>
            <a:r>
              <a:rPr lang="en-US" altLang="zh-TW" sz="2000" b="1" u="sng" dirty="0" smtClean="0">
                <a:solidFill>
                  <a:srgbClr val="BD0310"/>
                </a:solidFill>
              </a:rPr>
              <a:t>(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能看夠遠</a:t>
            </a:r>
            <a:r>
              <a:rPr lang="en-US" altLang="zh-TW" sz="2000" b="1" u="sng" dirty="0" smtClean="0">
                <a:solidFill>
                  <a:srgbClr val="BD0310"/>
                </a:solidFill>
              </a:rPr>
              <a:t>)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之位置</a:t>
            </a:r>
            <a:r>
              <a:rPr lang="zh-TW" altLang="en-US" sz="2000" b="1" u="sng" dirty="0" smtClean="0">
                <a:solidFill>
                  <a:schemeClr val="tx2"/>
                </a:solidFill>
              </a:rPr>
              <a:t>觀察來車</a:t>
            </a:r>
            <a:endParaRPr lang="en-US" altLang="zh-TW" sz="2000" b="1" u="sng" dirty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觀察來車之動向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執行、轉彎、變換車道等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與速度，確認無安全威脅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穿越道路時，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先左看、再右看、再一次左看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，確認安全無虞再通過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穿越交岔路口時，注意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左方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、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右方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、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對向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及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後方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來車安全無虞再通過</a:t>
            </a:r>
            <a:endParaRPr lang="zh-TW" altLang="en-US" sz="2000" b="1" dirty="0">
              <a:solidFill>
                <a:schemeClr val="tx2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850900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6.1</a:t>
            </a:r>
            <a:r>
              <a:rPr lang="en-US" altLang="zh-TW" dirty="0" smtClean="0"/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我看得見您，您看得見我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070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48965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安全空間</a:t>
            </a:r>
            <a:r>
              <a:rPr lang="en-US" altLang="zh-TW" dirty="0" smtClean="0">
                <a:solidFill>
                  <a:schemeClr val="tx1"/>
                </a:solidFill>
              </a:rPr>
              <a:t>(Safety margin)</a:t>
            </a:r>
            <a:r>
              <a:rPr lang="zh-TW" altLang="en-US" dirty="0" smtClean="0">
                <a:solidFill>
                  <a:schemeClr val="tx1"/>
                </a:solidFill>
              </a:rPr>
              <a:t>觀念</a:t>
            </a:r>
            <a:endParaRPr lang="en-US" altLang="zh-TW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在交岔路口欲左轉時，當您面對「對向車輛不斷迎面而來」時，</a:t>
            </a:r>
            <a:r>
              <a:rPr lang="zh-TW" altLang="en-US" sz="2000" b="1" u="sng" dirty="0" smtClean="0">
                <a:solidFill>
                  <a:srgbClr val="C00000"/>
                </a:solidFill>
              </a:rPr>
              <a:t>您是否有猶豫不決於「該不該轉」的經驗？</a:t>
            </a:r>
            <a:endParaRPr lang="en-US" altLang="zh-TW" sz="2000" b="1" u="sng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u="sng" dirty="0" smtClean="0">
                <a:solidFill>
                  <a:srgbClr val="C00000"/>
                </a:solidFill>
              </a:rPr>
              <a:t>您為什麼會猶豫不決呢？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因為沒有安全通過的把握。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本來就沒有安全的把握，又浪費了一、兩秒鐘於「</a:t>
            </a:r>
            <a:r>
              <a:rPr lang="zh-TW" altLang="en-US" sz="2000" b="1" u="sng" dirty="0" smtClean="0">
                <a:solidFill>
                  <a:srgbClr val="C00000"/>
                </a:solidFill>
              </a:rPr>
              <a:t>猶豫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」，此時採取左轉是不是更危險？ 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(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許多交通事故都是在這種猶豫情況下發生的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此時最安全之作法，乃是採取「不通過，再等」。但是，在那麼短之決策時間下，人類是不容易作到「沉穩且理性的決策」的。這種緊急情況下之正確抉擇，需要靠「平常訓練所建立之直覺反射」來反應。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因此，從小就要訓練</a:t>
            </a:r>
            <a:r>
              <a:rPr lang="zh-TW" altLang="en-US" sz="2000" b="1" dirty="0" smtClean="0">
                <a:solidFill>
                  <a:srgbClr val="C00000"/>
                </a:solidFill>
              </a:rPr>
              <a:t>「當心中猶豫，就要說</a:t>
            </a:r>
            <a:r>
              <a:rPr lang="en-US" altLang="zh-TW" sz="2000" b="1" dirty="0" smtClean="0">
                <a:solidFill>
                  <a:srgbClr val="C00000"/>
                </a:solidFill>
              </a:rPr>
              <a:t>NO</a:t>
            </a:r>
            <a:r>
              <a:rPr lang="zh-TW" altLang="en-US" sz="2000" b="1" dirty="0" smtClean="0">
                <a:solidFill>
                  <a:srgbClr val="C00000"/>
                </a:solidFill>
              </a:rPr>
              <a:t>」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之交通用路好習慣。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u="sng" dirty="0" smtClean="0">
                <a:solidFill>
                  <a:srgbClr val="BD0310"/>
                </a:solidFill>
              </a:rPr>
              <a:t>安全空間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乃是：</a:t>
            </a:r>
            <a:r>
              <a:rPr lang="zh-TW" altLang="en-US" sz="2000" b="1" u="sng" dirty="0" smtClean="0">
                <a:solidFill>
                  <a:srgbClr val="BD0310"/>
                </a:solidFill>
              </a:rPr>
              <a:t>不作沒有絕對安全把握之交通行為，猶豫就說「不」</a:t>
            </a:r>
            <a:endParaRPr lang="en-US" altLang="zh-TW" sz="2000" b="1" u="sng" dirty="0" smtClean="0">
              <a:solidFill>
                <a:srgbClr val="BD031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停放路邊車輛欲駛入道路時，是否曾猶豫會不會擦撞到前車？如何作？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隨時</a:t>
            </a:r>
            <a:r>
              <a:rPr lang="zh-TW" altLang="en-US" dirty="0" smtClean="0">
                <a:solidFill>
                  <a:schemeClr val="tx1"/>
                </a:solidFill>
              </a:rPr>
              <a:t>保持讓自己安全之空間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zh-TW" altLang="en-US" dirty="0" smtClean="0">
                <a:solidFill>
                  <a:schemeClr val="tx1"/>
                </a:solidFill>
              </a:rPr>
              <a:t>是交通安全</a:t>
            </a:r>
            <a:r>
              <a:rPr lang="zh-TW" altLang="en-US" dirty="0">
                <a:solidFill>
                  <a:schemeClr val="tx1"/>
                </a:solidFill>
              </a:rPr>
              <a:t>之</a:t>
            </a:r>
            <a:r>
              <a:rPr lang="zh-TW" altLang="en-US" dirty="0" smtClean="0">
                <a:solidFill>
                  <a:schemeClr val="tx1"/>
                </a:solidFill>
              </a:rPr>
              <a:t>不二法門</a:t>
            </a:r>
            <a:endParaRPr lang="zh-TW" altLang="en-US" sz="2000" b="1" dirty="0">
              <a:solidFill>
                <a:schemeClr val="tx1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0"/>
            <a:ext cx="8928992" cy="1077713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6.2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謹守安全空間，不作沒有絕對安全把握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之交通行為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394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48965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道路上之危險情況，多是用路人不經意所造成的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>
                <a:solidFill>
                  <a:schemeClr val="tx2"/>
                </a:solidFill>
              </a:rPr>
              <a:t>短暫的街角</a:t>
            </a:r>
            <a:r>
              <a:rPr lang="zh-TW" altLang="en-US" sz="2000" b="1" dirty="0" smtClean="0">
                <a:solidFill>
                  <a:schemeClr val="tx2"/>
                </a:solidFill>
              </a:rPr>
              <a:t>停車、人行道停車、佔用車道停車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粗心的變換車道、貪圖方便的逆向行車、不耐等候的搶黃燈與闖紅燈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未緊綁牢靠的貨物、未加注意之開啟車門、嬉戲的小孩與疏忽的行人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sz="2000" b="1" dirty="0" smtClean="0">
                <a:solidFill>
                  <a:schemeClr val="tx2"/>
                </a:solidFill>
              </a:rPr>
              <a:t>任意丟棄垃圾、放任貓狗在道路上亂跑、</a:t>
            </a:r>
            <a:r>
              <a:rPr lang="en-US" altLang="zh-TW" sz="2000" b="1" dirty="0" smtClean="0">
                <a:solidFill>
                  <a:schemeClr val="tx2"/>
                </a:solidFill>
              </a:rPr>
              <a:t>….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 smtClean="0">
                <a:solidFill>
                  <a:schemeClr val="tx1"/>
                </a:solidFill>
              </a:rPr>
              <a:t>道路上的交通安全需要大家共同的注意與維護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 smtClean="0">
                <a:solidFill>
                  <a:schemeClr val="tx1"/>
                </a:solidFill>
              </a:rPr>
              <a:t>透過教育與宣導，從小培養國民利他之用路觀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不作危害他人交通安全之用路行為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不作妨礙他人交通方便之用路行為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建立維護道路交通秩序與安全之責任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世代地延續與累積，始能建立文明的安全用路文化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en-US" altLang="zh-TW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TW" b="1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zh-TW" altLang="en-US" sz="2000" b="1" dirty="0">
              <a:solidFill>
                <a:schemeClr val="tx2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0"/>
            <a:ext cx="8928992" cy="1077713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6.3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利他用路觀 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--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不作妨礙他人安全與方便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之用路行為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350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48965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不作道路交通事故的製造者，也不成為無辜受害者</a:t>
            </a:r>
            <a:endParaRPr lang="en-US" altLang="zh-TW" sz="2000" b="1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 smtClean="0">
                <a:solidFill>
                  <a:schemeClr val="tx1"/>
                </a:solidFill>
              </a:rPr>
              <a:t>「防衛兼備」為具預防與保衛雙重功能之用路行為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 smtClean="0">
                <a:solidFill>
                  <a:schemeClr val="tx1"/>
                </a:solidFill>
              </a:rPr>
              <a:t>預防交通事故之用路行為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瞭解、掌握交通事故之發生原因並採取預防措施與行為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從人、車、路與環境角度著手，驅避易肇事之用路情境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態度、知識、技能之教導學習，公民意識與社會氛圍營造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自我保衛用</a:t>
            </a:r>
            <a:r>
              <a:rPr lang="zh-TW" altLang="en-US" dirty="0">
                <a:solidFill>
                  <a:schemeClr val="tx1"/>
                </a:solidFill>
              </a:rPr>
              <a:t>路</a:t>
            </a:r>
            <a:r>
              <a:rPr lang="zh-TW" altLang="en-US" dirty="0" smtClean="0">
                <a:solidFill>
                  <a:schemeClr val="tx1"/>
                </a:solidFill>
              </a:rPr>
              <a:t>行為之學習</a:t>
            </a:r>
            <a:endParaRPr lang="en-US" altLang="zh-TW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預知危險能力之提升、對潛在事故風險情境之掌握與驅避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人因與事故：生理與心理</a:t>
            </a:r>
            <a:r>
              <a:rPr lang="en-US" altLang="zh-TW" b="1" dirty="0" smtClean="0">
                <a:solidFill>
                  <a:srgbClr val="C00000"/>
                </a:solidFill>
              </a:rPr>
              <a:t>(</a:t>
            </a:r>
            <a:r>
              <a:rPr lang="zh-TW" altLang="en-US" b="1" dirty="0" smtClean="0">
                <a:solidFill>
                  <a:srgbClr val="C00000"/>
                </a:solidFill>
              </a:rPr>
              <a:t>亢奮與沮喪</a:t>
            </a:r>
            <a:r>
              <a:rPr lang="en-US" altLang="zh-TW" b="1" dirty="0" smtClean="0">
                <a:solidFill>
                  <a:srgbClr val="C00000"/>
                </a:solidFill>
              </a:rPr>
              <a:t>)</a:t>
            </a:r>
            <a:r>
              <a:rPr lang="zh-TW" altLang="en-US" b="1" dirty="0" smtClean="0">
                <a:solidFill>
                  <a:srgbClr val="C00000"/>
                </a:solidFill>
              </a:rPr>
              <a:t>、飲酒疲勞、經驗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環境與事故：同行車輛、車流動向、路況情境、突發狀況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zh-TW" altLang="en-US" sz="2000" b="1" dirty="0">
              <a:solidFill>
                <a:schemeClr val="tx2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0"/>
            <a:ext cx="8928992" cy="1077713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6.4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防衛兼備之安全用路行為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54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04056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交通往來是人類終其一生之必要經濟與社會活動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保障國民交通安全是政府最基本之行政責任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共同維護交通安全是國民應盡之義務與責任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交通事故是一種社會的流行病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病毒的多寡決定於工程設施、交通管理與用路人之素質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如何減少病毒？如何增強國民之免疫力</a:t>
            </a:r>
            <a:r>
              <a:rPr lang="zh-TW" altLang="en-US" b="1" dirty="0" smtClean="0">
                <a:solidFill>
                  <a:srgbClr val="1E03BD"/>
                </a:solidFill>
              </a:rPr>
              <a:t>？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我國交通事故死亡率約為交通安全先進國家之三倍</a:t>
            </a:r>
            <a:endParaRPr lang="zh-TW" altLang="en-US" dirty="0">
              <a:solidFill>
                <a:schemeClr val="tx1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民國</a:t>
            </a:r>
            <a:r>
              <a:rPr lang="en-US" altLang="zh-TW" b="1" dirty="0">
                <a:solidFill>
                  <a:srgbClr val="1E03BD"/>
                </a:solidFill>
              </a:rPr>
              <a:t>102</a:t>
            </a:r>
            <a:r>
              <a:rPr lang="zh-TW" altLang="en-US" b="1" dirty="0">
                <a:solidFill>
                  <a:srgbClr val="1E03BD"/>
                </a:solidFill>
              </a:rPr>
              <a:t>年</a:t>
            </a:r>
            <a:r>
              <a:rPr lang="zh-TW" altLang="en-US" b="1" dirty="0" smtClean="0">
                <a:solidFill>
                  <a:srgbClr val="1E03BD"/>
                </a:solidFill>
              </a:rPr>
              <a:t>計</a:t>
            </a:r>
            <a:r>
              <a:rPr lang="en-US" altLang="zh-TW" b="1" dirty="0" smtClean="0">
                <a:solidFill>
                  <a:srgbClr val="1E03BD"/>
                </a:solidFill>
              </a:rPr>
              <a:t>1,928</a:t>
            </a:r>
            <a:r>
              <a:rPr lang="zh-TW" altLang="en-US" b="1" dirty="0">
                <a:solidFill>
                  <a:srgbClr val="1E03BD"/>
                </a:solidFill>
              </a:rPr>
              <a:t>人</a:t>
            </a:r>
            <a:r>
              <a:rPr lang="zh-TW" altLang="en-US" b="1" dirty="0" smtClean="0">
                <a:solidFill>
                  <a:srgbClr val="1E03BD"/>
                </a:solidFill>
              </a:rPr>
              <a:t>死亡</a:t>
            </a:r>
            <a:r>
              <a:rPr lang="en-US" altLang="zh-TW" b="1" dirty="0" smtClean="0">
                <a:solidFill>
                  <a:srgbClr val="1E03BD"/>
                </a:solidFill>
              </a:rPr>
              <a:t>(</a:t>
            </a:r>
            <a:r>
              <a:rPr lang="zh-TW" altLang="en-US" b="1" dirty="0" smtClean="0">
                <a:solidFill>
                  <a:srgbClr val="1E03BD"/>
                </a:solidFill>
              </a:rPr>
              <a:t>逐年減</a:t>
            </a:r>
            <a:r>
              <a:rPr lang="en-US" altLang="zh-TW" b="1" dirty="0" smtClean="0">
                <a:solidFill>
                  <a:srgbClr val="1E03BD"/>
                </a:solidFill>
              </a:rPr>
              <a:t>)</a:t>
            </a:r>
            <a:r>
              <a:rPr lang="zh-TW" altLang="en-US" b="1" dirty="0" smtClean="0">
                <a:solidFill>
                  <a:srgbClr val="1E03BD"/>
                </a:solidFill>
              </a:rPr>
              <a:t>、</a:t>
            </a:r>
            <a:r>
              <a:rPr lang="en-US" altLang="zh-TW" b="1" dirty="0">
                <a:solidFill>
                  <a:srgbClr val="1E03BD"/>
                </a:solidFill>
              </a:rPr>
              <a:t>362,562</a:t>
            </a:r>
            <a:r>
              <a:rPr lang="zh-TW" altLang="en-US" b="1" dirty="0">
                <a:solidFill>
                  <a:srgbClr val="1E03BD"/>
                </a:solidFill>
              </a:rPr>
              <a:t>人</a:t>
            </a:r>
            <a:r>
              <a:rPr lang="zh-TW" altLang="en-US" b="1" dirty="0" smtClean="0">
                <a:solidFill>
                  <a:srgbClr val="1E03BD"/>
                </a:solidFill>
              </a:rPr>
              <a:t>受傷</a:t>
            </a:r>
            <a:r>
              <a:rPr lang="en-US" altLang="zh-TW" b="1" dirty="0" smtClean="0">
                <a:solidFill>
                  <a:srgbClr val="1E03BD"/>
                </a:solidFill>
              </a:rPr>
              <a:t>(</a:t>
            </a:r>
            <a:r>
              <a:rPr lang="zh-TW" altLang="en-US" b="1" dirty="0" smtClean="0">
                <a:solidFill>
                  <a:srgbClr val="1E03BD"/>
                </a:solidFill>
              </a:rPr>
              <a:t>逐年增</a:t>
            </a:r>
            <a:r>
              <a:rPr lang="en-US" altLang="zh-TW" b="1" dirty="0" smtClean="0">
                <a:solidFill>
                  <a:srgbClr val="1E03BD"/>
                </a:solidFill>
              </a:rPr>
              <a:t>)</a:t>
            </a:r>
            <a:endParaRPr lang="zh-TW" altLang="en-US" b="1" dirty="0">
              <a:solidFill>
                <a:srgbClr val="1E03BD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每</a:t>
            </a:r>
            <a:r>
              <a:rPr lang="en-US" altLang="zh-TW" b="1" dirty="0" smtClean="0">
                <a:solidFill>
                  <a:srgbClr val="1E03BD"/>
                </a:solidFill>
              </a:rPr>
              <a:t>10</a:t>
            </a:r>
            <a:r>
              <a:rPr lang="zh-TW" altLang="en-US" b="1" dirty="0" smtClean="0">
                <a:solidFill>
                  <a:srgbClr val="1E03BD"/>
                </a:solidFill>
              </a:rPr>
              <a:t>萬人口每年之交通事故死亡人數：瑞典</a:t>
            </a:r>
            <a:r>
              <a:rPr lang="en-US" altLang="zh-TW" b="1" dirty="0" smtClean="0">
                <a:solidFill>
                  <a:srgbClr val="1E03BD"/>
                </a:solidFill>
              </a:rPr>
              <a:t>3.0</a:t>
            </a:r>
            <a:r>
              <a:rPr lang="zh-TW" altLang="en-US" b="1" dirty="0">
                <a:solidFill>
                  <a:srgbClr val="1E03BD"/>
                </a:solidFill>
              </a:rPr>
              <a:t>人</a:t>
            </a:r>
            <a:r>
              <a:rPr lang="zh-TW" altLang="en-US" b="1" dirty="0" smtClean="0">
                <a:solidFill>
                  <a:srgbClr val="1E03BD"/>
                </a:solidFill>
              </a:rPr>
              <a:t>、瑞士</a:t>
            </a:r>
            <a:r>
              <a:rPr lang="en-US" altLang="zh-TW" b="1" dirty="0">
                <a:solidFill>
                  <a:srgbClr val="1E03BD"/>
                </a:solidFill>
              </a:rPr>
              <a:t>3.0</a:t>
            </a:r>
            <a:r>
              <a:rPr lang="zh-TW" altLang="en-US" b="1" dirty="0">
                <a:solidFill>
                  <a:srgbClr val="1E03BD"/>
                </a:solidFill>
              </a:rPr>
              <a:t>人英國</a:t>
            </a:r>
            <a:r>
              <a:rPr lang="en-US" altLang="zh-TW" b="1" dirty="0" smtClean="0">
                <a:solidFill>
                  <a:srgbClr val="1E03BD"/>
                </a:solidFill>
              </a:rPr>
              <a:t>3.5</a:t>
            </a:r>
            <a:r>
              <a:rPr lang="zh-TW" altLang="en-US" b="1" dirty="0">
                <a:solidFill>
                  <a:srgbClr val="1E03BD"/>
                </a:solidFill>
              </a:rPr>
              <a:t>人、德國</a:t>
            </a:r>
            <a:r>
              <a:rPr lang="en-US" altLang="zh-TW" b="1" dirty="0">
                <a:solidFill>
                  <a:srgbClr val="1E03BD"/>
                </a:solidFill>
              </a:rPr>
              <a:t>4.3</a:t>
            </a:r>
            <a:r>
              <a:rPr lang="zh-TW" altLang="en-US" b="1" dirty="0">
                <a:solidFill>
                  <a:srgbClr val="1E03BD"/>
                </a:solidFill>
              </a:rPr>
              <a:t>人、</a:t>
            </a:r>
            <a:r>
              <a:rPr lang="zh-TW" altLang="en-US" b="1" dirty="0" smtClean="0">
                <a:solidFill>
                  <a:srgbClr val="1E03BD"/>
                </a:solidFill>
              </a:rPr>
              <a:t>日本</a:t>
            </a:r>
            <a:r>
              <a:rPr lang="en-US" altLang="zh-TW" b="1" dirty="0" smtClean="0">
                <a:solidFill>
                  <a:srgbClr val="1E03BD"/>
                </a:solidFill>
              </a:rPr>
              <a:t>4.8</a:t>
            </a:r>
            <a:r>
              <a:rPr lang="zh-TW" altLang="en-US" b="1" dirty="0" smtClean="0">
                <a:solidFill>
                  <a:srgbClr val="1E03BD"/>
                </a:solidFill>
              </a:rPr>
              <a:t>人、</a:t>
            </a:r>
            <a:r>
              <a:rPr lang="zh-TW" altLang="en-US" b="1" dirty="0" smtClean="0">
                <a:solidFill>
                  <a:srgbClr val="C00000"/>
                </a:solidFill>
              </a:rPr>
              <a:t>台灣</a:t>
            </a:r>
            <a:r>
              <a:rPr lang="en-US" altLang="zh-TW" b="1" dirty="0" smtClean="0">
                <a:solidFill>
                  <a:srgbClr val="C00000"/>
                </a:solidFill>
              </a:rPr>
              <a:t>14.3</a:t>
            </a:r>
            <a:r>
              <a:rPr lang="zh-TW" altLang="en-US" b="1" dirty="0" smtClean="0">
                <a:solidFill>
                  <a:srgbClr val="C00000"/>
                </a:solidFill>
              </a:rPr>
              <a:t>人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面對如此高之事故風險，我們的</a:t>
            </a:r>
            <a:r>
              <a:rPr lang="zh-TW" altLang="en-US" dirty="0" smtClean="0">
                <a:solidFill>
                  <a:srgbClr val="C00000"/>
                </a:solidFill>
              </a:rPr>
              <a:t>行動？作為？效果？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188913"/>
            <a:ext cx="8507288" cy="850900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壹、緒言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59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300397"/>
            <a:ext cx="8856984" cy="482453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1E03BD"/>
                </a:solidFill>
              </a:rPr>
              <a:t>交通系統中人、車、路與環境之互動關係</a:t>
            </a:r>
          </a:p>
          <a:p>
            <a:pPr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1E03BD"/>
                </a:solidFill>
              </a:rPr>
              <a:t>人類資訊處理能力與交通安全之關係</a:t>
            </a:r>
          </a:p>
          <a:p>
            <a:pPr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1E03BD"/>
                </a:solidFill>
              </a:rPr>
              <a:t>人之生理、心理因素與交通安全</a:t>
            </a:r>
          </a:p>
          <a:p>
            <a:pPr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1E03BD"/>
                </a:solidFill>
              </a:rPr>
              <a:t>車輛安全設計、運行特性與交通安全</a:t>
            </a:r>
          </a:p>
          <a:p>
            <a:pPr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1E03BD"/>
                </a:solidFill>
              </a:rPr>
              <a:t>道路規劃、設計、使用管理與交通安全</a:t>
            </a:r>
          </a:p>
          <a:p>
            <a:pPr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1E03BD"/>
                </a:solidFill>
              </a:rPr>
              <a:t>車流運作、環境特性與交通安全</a:t>
            </a:r>
          </a:p>
          <a:p>
            <a:pPr>
              <a:buFont typeface="Wingdings" pitchFamily="2" charset="2"/>
              <a:buChar char="Ø"/>
            </a:pPr>
            <a:r>
              <a:rPr lang="zh-TW" altLang="en-US" sz="3200" dirty="0">
                <a:solidFill>
                  <a:srgbClr val="1E03BD"/>
                </a:solidFill>
              </a:rPr>
              <a:t>事故發生原因及交通系統運作之潛在事故</a:t>
            </a:r>
            <a:r>
              <a:rPr lang="zh-TW" altLang="en-US" sz="3200" dirty="0" smtClean="0">
                <a:solidFill>
                  <a:srgbClr val="1E03BD"/>
                </a:solidFill>
              </a:rPr>
              <a:t>危機</a:t>
            </a:r>
            <a:endParaRPr lang="zh-TW" altLang="en-US" sz="3200" dirty="0">
              <a:solidFill>
                <a:srgbClr val="1E03BD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188913"/>
            <a:ext cx="8507288" cy="8509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柒、掌握交通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系統潛在危機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之技能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54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511256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瞭解路</a:t>
            </a:r>
            <a:r>
              <a:rPr lang="zh-TW" altLang="en-US" dirty="0">
                <a:solidFill>
                  <a:schemeClr val="tx1"/>
                </a:solidFill>
              </a:rPr>
              <a:t>權</a:t>
            </a:r>
            <a:r>
              <a:rPr lang="en-US" altLang="zh-TW" dirty="0">
                <a:solidFill>
                  <a:schemeClr val="tx1"/>
                </a:solidFill>
              </a:rPr>
              <a:t>(Right of way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之意義與權威性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為</a:t>
            </a:r>
            <a:r>
              <a:rPr lang="zh-TW" altLang="en-US" b="1" dirty="0">
                <a:solidFill>
                  <a:srgbClr val="1E03BD"/>
                </a:solidFill>
              </a:rPr>
              <a:t>排解交通衝突、</a:t>
            </a:r>
            <a:r>
              <a:rPr lang="zh-TW" altLang="en-US" b="1" dirty="0">
                <a:solidFill>
                  <a:srgbClr val="C00000"/>
                </a:solidFill>
              </a:rPr>
              <a:t>維護交通安全</a:t>
            </a:r>
            <a:r>
              <a:rPr lang="zh-TW" altLang="en-US" b="1" dirty="0" smtClean="0">
                <a:solidFill>
                  <a:srgbClr val="1E03BD"/>
                </a:solidFill>
              </a:rPr>
              <a:t>，對</a:t>
            </a:r>
            <a:r>
              <a:rPr lang="zh-TW" altLang="en-US" b="1" dirty="0">
                <a:solidFill>
                  <a:srgbClr val="1E03BD"/>
                </a:solidFill>
              </a:rPr>
              <a:t>用路優先順序所</a:t>
            </a:r>
            <a:r>
              <a:rPr lang="zh-TW" altLang="en-US" b="1" dirty="0" smtClean="0">
                <a:solidFill>
                  <a:srgbClr val="1E03BD"/>
                </a:solidFill>
              </a:rPr>
              <a:t>作規範</a:t>
            </a:r>
            <a:endParaRPr lang="zh-TW" altLang="en-US" b="1" dirty="0">
              <a:solidFill>
                <a:srgbClr val="1E03BD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路</a:t>
            </a:r>
            <a:r>
              <a:rPr lang="zh-TW" altLang="en-US" dirty="0" smtClean="0">
                <a:solidFill>
                  <a:schemeClr val="tx1"/>
                </a:solidFill>
              </a:rPr>
              <a:t>權之傳遞方式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透過</a:t>
            </a:r>
            <a:r>
              <a:rPr lang="zh-TW" altLang="en-US" b="1" dirty="0">
                <a:solidFill>
                  <a:srgbClr val="1E03BD"/>
                </a:solidFill>
              </a:rPr>
              <a:t>交通號誌</a:t>
            </a:r>
            <a:r>
              <a:rPr lang="en-US" altLang="zh-TW" b="1" dirty="0">
                <a:solidFill>
                  <a:srgbClr val="1E03BD"/>
                </a:solidFill>
              </a:rPr>
              <a:t>(Signal)</a:t>
            </a:r>
            <a:r>
              <a:rPr lang="zh-TW" altLang="en-US" b="1" dirty="0">
                <a:solidFill>
                  <a:srgbClr val="1E03BD"/>
                </a:solidFill>
              </a:rPr>
              <a:t>、標誌</a:t>
            </a:r>
            <a:r>
              <a:rPr lang="en-US" altLang="zh-TW" b="1" dirty="0">
                <a:solidFill>
                  <a:srgbClr val="1E03BD"/>
                </a:solidFill>
              </a:rPr>
              <a:t>(Sign)</a:t>
            </a:r>
            <a:r>
              <a:rPr lang="zh-TW" altLang="en-US" b="1" dirty="0">
                <a:solidFill>
                  <a:srgbClr val="1E03BD"/>
                </a:solidFill>
              </a:rPr>
              <a:t>、標線</a:t>
            </a:r>
            <a:r>
              <a:rPr lang="en-US" altLang="zh-TW" b="1" dirty="0">
                <a:solidFill>
                  <a:srgbClr val="1E03BD"/>
                </a:solidFill>
              </a:rPr>
              <a:t>/</a:t>
            </a:r>
            <a:r>
              <a:rPr lang="zh-TW" altLang="en-US" b="1" dirty="0">
                <a:solidFill>
                  <a:srgbClr val="1E03BD"/>
                </a:solidFill>
              </a:rPr>
              <a:t>字</a:t>
            </a:r>
            <a:r>
              <a:rPr lang="en-US" altLang="zh-TW" b="1" dirty="0">
                <a:solidFill>
                  <a:srgbClr val="1E03BD"/>
                </a:solidFill>
              </a:rPr>
              <a:t>(Marking)</a:t>
            </a:r>
            <a:r>
              <a:rPr lang="zh-TW" altLang="en-US" b="1" dirty="0">
                <a:solidFill>
                  <a:srgbClr val="1E03BD"/>
                </a:solidFill>
              </a:rPr>
              <a:t>、及一般通則加以</a:t>
            </a:r>
            <a:r>
              <a:rPr lang="zh-TW" altLang="en-US" b="1" dirty="0" smtClean="0">
                <a:solidFill>
                  <a:srgbClr val="1E03BD"/>
                </a:solidFill>
              </a:rPr>
              <a:t>執行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樹立</a:t>
            </a:r>
            <a:r>
              <a:rPr lang="zh-TW" altLang="en-US" b="1" dirty="0"/>
              <a:t>「</a:t>
            </a:r>
            <a:r>
              <a:rPr lang="zh-TW" altLang="en-US" b="1" dirty="0">
                <a:solidFill>
                  <a:srgbClr val="C00000"/>
                </a:solidFill>
              </a:rPr>
              <a:t>紅</a:t>
            </a:r>
            <a:r>
              <a:rPr lang="zh-TW" altLang="en-US" b="1" dirty="0"/>
              <a:t>、黃、</a:t>
            </a:r>
            <a:r>
              <a:rPr lang="zh-TW" altLang="en-US" b="1" dirty="0">
                <a:solidFill>
                  <a:srgbClr val="00B050"/>
                </a:solidFill>
              </a:rPr>
              <a:t>綠</a:t>
            </a:r>
            <a:r>
              <a:rPr lang="zh-TW" altLang="en-US" b="1" dirty="0"/>
              <a:t>、白」</a:t>
            </a:r>
            <a:r>
              <a:rPr lang="zh-TW" altLang="en-US" b="1" dirty="0">
                <a:solidFill>
                  <a:srgbClr val="1E03BD"/>
                </a:solidFill>
              </a:rPr>
              <a:t>諸色及「實、虛」兩線之</a:t>
            </a:r>
            <a:r>
              <a:rPr lang="zh-TW" altLang="en-US" b="1" dirty="0" smtClean="0">
                <a:solidFill>
                  <a:srgbClr val="1E03BD"/>
                </a:solidFill>
              </a:rPr>
              <a:t>公權力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路</a:t>
            </a:r>
            <a:r>
              <a:rPr lang="zh-TW" altLang="en-US" dirty="0">
                <a:solidFill>
                  <a:schemeClr val="tx1"/>
                </a:solidFill>
              </a:rPr>
              <a:t>權之規劃與設計通常隱藏</a:t>
            </a:r>
            <a:r>
              <a:rPr lang="zh-TW" altLang="en-US" dirty="0" smtClean="0">
                <a:solidFill>
                  <a:schemeClr val="tx1"/>
                </a:solidFill>
              </a:rPr>
              <a:t>著</a:t>
            </a:r>
            <a:endParaRPr lang="en-US" altLang="zh-TW" b="0" dirty="0" smtClean="0">
              <a:solidFill>
                <a:schemeClr val="tx1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交通</a:t>
            </a:r>
            <a:r>
              <a:rPr lang="zh-TW" altLang="en-US" b="1" dirty="0">
                <a:solidFill>
                  <a:srgbClr val="C00000"/>
                </a:solidFill>
              </a:rPr>
              <a:t>運行</a:t>
            </a:r>
            <a:r>
              <a:rPr lang="zh-TW" altLang="en-US" b="1" dirty="0" smtClean="0">
                <a:solidFill>
                  <a:srgbClr val="C00000"/>
                </a:solidFill>
              </a:rPr>
              <a:t>效率</a:t>
            </a:r>
            <a:r>
              <a:rPr lang="zh-TW" altLang="en-US" b="1" dirty="0" smtClean="0">
                <a:solidFill>
                  <a:srgbClr val="1E03BD"/>
                </a:solidFill>
              </a:rPr>
              <a:t>、</a:t>
            </a:r>
            <a:r>
              <a:rPr lang="zh-TW" altLang="en-US" b="1" dirty="0" smtClean="0">
                <a:solidFill>
                  <a:srgbClr val="C00000"/>
                </a:solidFill>
              </a:rPr>
              <a:t>保護弱勢</a:t>
            </a:r>
            <a:r>
              <a:rPr lang="zh-TW" altLang="en-US" b="1" dirty="0" smtClean="0">
                <a:solidFill>
                  <a:srgbClr val="1E03BD"/>
                </a:solidFill>
              </a:rPr>
              <a:t>及</a:t>
            </a:r>
            <a:r>
              <a:rPr lang="zh-TW" altLang="en-US" b="1" dirty="0" smtClean="0">
                <a:solidFill>
                  <a:srgbClr val="C00000"/>
                </a:solidFill>
              </a:rPr>
              <a:t>維護安全</a:t>
            </a:r>
            <a:r>
              <a:rPr lang="zh-TW" altLang="en-US" b="1" dirty="0" smtClean="0">
                <a:solidFill>
                  <a:srgbClr val="1E03BD"/>
                </a:solidFill>
              </a:rPr>
              <a:t>等</a:t>
            </a:r>
            <a:r>
              <a:rPr lang="zh-TW" altLang="en-US" b="1" dirty="0">
                <a:solidFill>
                  <a:srgbClr val="1E03BD"/>
                </a:solidFill>
              </a:rPr>
              <a:t>因素的</a:t>
            </a:r>
            <a:r>
              <a:rPr lang="zh-TW" altLang="en-US" b="1" dirty="0" smtClean="0">
                <a:solidFill>
                  <a:srgbClr val="1E03BD"/>
                </a:solidFill>
              </a:rPr>
              <a:t>考量</a:t>
            </a:r>
            <a:endParaRPr lang="zh-TW" altLang="en-US" b="1" dirty="0">
              <a:solidFill>
                <a:srgbClr val="1E03BD"/>
              </a:solidFill>
            </a:endParaRP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zh-TW" altLang="en-US" dirty="0"/>
              <a:t>交通法規</a:t>
            </a:r>
            <a:r>
              <a:rPr lang="zh-TW" altLang="en-US" dirty="0" smtClean="0"/>
              <a:t>之制訂在</a:t>
            </a:r>
            <a:r>
              <a:rPr lang="zh-TW" altLang="en-US" dirty="0"/>
              <a:t>保護用路人之</a:t>
            </a:r>
            <a:r>
              <a:rPr lang="zh-TW" altLang="en-US" dirty="0" smtClean="0"/>
              <a:t>安全</a:t>
            </a:r>
            <a:endParaRPr lang="en-US" altLang="zh-TW" dirty="0" smtClean="0"/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違規</a:t>
            </a:r>
            <a:r>
              <a:rPr lang="zh-TW" altLang="en-US" b="1" dirty="0">
                <a:solidFill>
                  <a:srgbClr val="C00000"/>
                </a:solidFill>
              </a:rPr>
              <a:t>處罰係不得已之必要</a:t>
            </a:r>
            <a:r>
              <a:rPr lang="zh-TW" altLang="en-US" b="1" dirty="0" smtClean="0">
                <a:solidFill>
                  <a:srgbClr val="C00000"/>
                </a:solidFill>
              </a:rPr>
              <a:t>鞭策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遵守</a:t>
            </a:r>
            <a:r>
              <a:rPr lang="zh-TW" altLang="en-US" b="1" dirty="0">
                <a:solidFill>
                  <a:srgbClr val="C00000"/>
                </a:solidFill>
              </a:rPr>
              <a:t>法規是自保之行為，不是給警察看的</a:t>
            </a:r>
            <a:r>
              <a:rPr lang="zh-TW" altLang="en-US" b="1" dirty="0" smtClean="0">
                <a:solidFill>
                  <a:srgbClr val="C00000"/>
                </a:solidFill>
              </a:rPr>
              <a:t>表演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188913"/>
            <a:ext cx="8964488" cy="8509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捌、尊重路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與奉守交通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法規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之習慣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96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496855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建立國民使用公共運輸之正確觀念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公共運輸是一種節能</a:t>
            </a:r>
            <a:r>
              <a:rPr lang="zh-TW" altLang="en-US" b="1" dirty="0">
                <a:solidFill>
                  <a:srgbClr val="1E03BD"/>
                </a:solidFill>
              </a:rPr>
              <a:t>減</a:t>
            </a:r>
            <a:r>
              <a:rPr lang="zh-TW" altLang="en-US" b="1" dirty="0" smtClean="0">
                <a:solidFill>
                  <a:srgbClr val="1E03BD"/>
                </a:solidFill>
              </a:rPr>
              <a:t>碳、安全且健康之運輸工具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公共運輸是一種經濟、方便、有效且符合公益之運具</a:t>
            </a:r>
            <a:endParaRPr lang="zh-TW" altLang="en-US" b="1" dirty="0">
              <a:solidFill>
                <a:srgbClr val="1E03BD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學會安全</a:t>
            </a:r>
            <a:r>
              <a:rPr lang="zh-TW" altLang="en-US" dirty="0">
                <a:solidFill>
                  <a:schemeClr val="tx1"/>
                </a:solidFill>
              </a:rPr>
              <a:t>使用公共運輸之技能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等車、上車之安全動作及</a:t>
            </a:r>
            <a:r>
              <a:rPr lang="zh-TW" altLang="en-US" b="1" dirty="0" smtClean="0">
                <a:solidFill>
                  <a:srgbClr val="1E03BD"/>
                </a:solidFill>
              </a:rPr>
              <a:t>注意事項</a:t>
            </a:r>
            <a:endParaRPr lang="zh-TW" altLang="en-US" b="1" dirty="0">
              <a:solidFill>
                <a:srgbClr val="1E03BD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車輛行進間乘客移動及乘坐之安全動作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下車前、後之準備動作及安全注意事項</a:t>
            </a:r>
          </a:p>
          <a:p>
            <a:pPr>
              <a:buFont typeface="Wingdings" pitchFamily="2" charset="2"/>
              <a:buChar char="Ø"/>
            </a:pPr>
            <a:r>
              <a:rPr lang="zh-TW" altLang="en-US" dirty="0" smtClean="0"/>
              <a:t>培養使用公共運輸之禮儀</a:t>
            </a:r>
            <a:endParaRPr lang="en-US" altLang="zh-TW" dirty="0" smtClean="0"/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給公共運輸駕駛員的鼓舞</a:t>
            </a:r>
            <a:r>
              <a:rPr lang="en-US" altLang="zh-TW" b="1" dirty="0" smtClean="0">
                <a:solidFill>
                  <a:srgbClr val="1E03BD"/>
                </a:solidFill>
              </a:rPr>
              <a:t>–</a:t>
            </a:r>
            <a:r>
              <a:rPr lang="zh-TW" altLang="en-US" b="1" dirty="0" smtClean="0">
                <a:solidFill>
                  <a:srgbClr val="1E03BD"/>
                </a:solidFill>
              </a:rPr>
              <a:t> </a:t>
            </a:r>
            <a:r>
              <a:rPr lang="zh-TW" altLang="en-US" b="1" dirty="0" smtClean="0">
                <a:solidFill>
                  <a:srgbClr val="C00000"/>
                </a:solidFill>
              </a:rPr>
              <a:t>下車別忘說聲「謝謝您」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協助並保護年長、弱小、孕婦及需要協助者之安全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共同維護公共運輸整潔、寧靜及安全之知識與技能</a:t>
            </a:r>
            <a:endParaRPr lang="zh-TW" altLang="en-US" b="1" dirty="0">
              <a:solidFill>
                <a:srgbClr val="1E03BD"/>
              </a:solidFill>
            </a:endParaRP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8509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玖、安全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使用公共運輸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之認知與技能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70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482453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建立「交通安全，人人有責」之崇高國民素養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推動「全民導護志工，個個交通義工」之理想目標</a:t>
            </a:r>
          </a:p>
          <a:p>
            <a:pPr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從小進行計畫性訓練，塑造國民優質</a:t>
            </a:r>
            <a:r>
              <a:rPr lang="zh-TW" altLang="en-US" dirty="0" smtClean="0">
                <a:solidFill>
                  <a:schemeClr val="tx1"/>
                </a:solidFill>
              </a:rPr>
              <a:t>交通安全文化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落實</a:t>
            </a:r>
            <a:r>
              <a:rPr lang="zh-TW" altLang="en-US" b="1" dirty="0">
                <a:solidFill>
                  <a:srgbClr val="1E03BD"/>
                </a:solidFill>
              </a:rPr>
              <a:t>被保護、獨立自主、保護助人之交安成長理念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「</a:t>
            </a:r>
            <a:r>
              <a:rPr lang="zh-TW" altLang="en-US" b="1" dirty="0">
                <a:solidFill>
                  <a:srgbClr val="1E03BD"/>
                </a:solidFill>
              </a:rPr>
              <a:t>學中作、作中學」，落實全民交通全安能力訓練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配合各級學校之服務學習課程，強化國民交安能力</a:t>
            </a:r>
          </a:p>
          <a:p>
            <a:pPr>
              <a:buFont typeface="Wingdings" pitchFamily="2" charset="2"/>
              <a:buChar char="Ø"/>
            </a:pPr>
            <a:r>
              <a:rPr lang="zh-TW" altLang="en-US" dirty="0" smtClean="0"/>
              <a:t>作好隨時隨地能夠協助交通秩序與安全維護之準備</a:t>
            </a:r>
            <a:endParaRPr lang="en-US" altLang="zh-TW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dirty="0" smtClean="0"/>
              <a:t>維護事故現場安全、蒐集相關資訊並協助救護技能</a:t>
            </a:r>
            <a:endParaRPr lang="en-US" altLang="zh-TW" dirty="0" smtClean="0"/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交通警察的好幫手、所有用路人的好朋友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自救救人、自助助人、維護用路正義之好國民</a:t>
            </a:r>
            <a:endParaRPr lang="zh-TW" altLang="en-US" b="1" dirty="0">
              <a:solidFill>
                <a:srgbClr val="1E03BD"/>
              </a:solidFill>
            </a:endParaRPr>
          </a:p>
          <a:p>
            <a:endParaRPr lang="zh-TW" altLang="en-US" dirty="0">
              <a:solidFill>
                <a:srgbClr val="1E03BD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8509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拾、交通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維護及事故救護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協助之技能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14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50023"/>
              </p:ext>
            </p:extLst>
          </p:nvPr>
        </p:nvGraphicFramePr>
        <p:xfrm>
          <a:off x="35496" y="1124741"/>
          <a:ext cx="9001001" cy="496855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296666"/>
                <a:gridCol w="1377545"/>
                <a:gridCol w="1398416"/>
                <a:gridCol w="1534083"/>
                <a:gridCol w="1314929"/>
                <a:gridCol w="2079362"/>
              </a:tblGrid>
              <a:tr h="64929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駕駛車輛</a:t>
                      </a:r>
                      <a:endParaRPr lang="en-US" altLang="zh-TW" sz="16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類別</a:t>
                      </a:r>
                      <a:endParaRPr lang="zh-TW" altLang="en-US" sz="16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車輛結構與</a:t>
                      </a:r>
                      <a:endParaRPr lang="en-US" altLang="zh-TW" sz="16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維護技術</a:t>
                      </a:r>
                      <a:endParaRPr lang="zh-TW" altLang="en-US" sz="16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駕駛裝備</a:t>
                      </a:r>
                      <a:endParaRPr lang="en-US" altLang="zh-TW" sz="16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與技巧</a:t>
                      </a:r>
                      <a:endParaRPr lang="zh-TW" altLang="en-US" sz="16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與他車共用道路之安全技巧</a:t>
                      </a:r>
                      <a:endParaRPr lang="zh-TW" altLang="en-US" sz="16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駕駛道德及</a:t>
                      </a:r>
                      <a:endParaRPr lang="en-US" altLang="zh-TW" sz="16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相關規定</a:t>
                      </a:r>
                      <a:endParaRPr lang="zh-TW" altLang="en-US" sz="16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6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備註</a:t>
                      </a:r>
                      <a:endParaRPr lang="zh-TW" altLang="en-US" sz="16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28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自行車</a:t>
                      </a:r>
                      <a:endParaRPr lang="zh-TW" altLang="en-US" sz="20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16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車輛使用之始</a:t>
                      </a:r>
                      <a:r>
                        <a:rPr lang="en-US" altLang="zh-TW" sz="16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6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多數</a:t>
                      </a:r>
                      <a:r>
                        <a:rPr lang="en-US" altLang="zh-TW" sz="16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6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28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機車</a:t>
                      </a:r>
                      <a:endParaRPr lang="zh-TW" altLang="en-US" sz="20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首度使用機動車輛</a:t>
                      </a:r>
                      <a:endParaRPr lang="zh-TW" altLang="en-US" sz="16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28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小客車</a:t>
                      </a:r>
                      <a:endParaRPr lang="zh-TW" altLang="en-US" sz="20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16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首度使用汽車</a:t>
                      </a:r>
                      <a:endParaRPr lang="zh-TW" altLang="en-US" sz="16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28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小貨車</a:t>
                      </a:r>
                      <a:endParaRPr lang="zh-TW" altLang="en-US" sz="20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16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特殊操作需補訓練</a:t>
                      </a:r>
                      <a:endParaRPr lang="zh-TW" altLang="en-US" sz="16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28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大客車</a:t>
                      </a: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zh-TW" altLang="en-US" sz="15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28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大貨車</a:t>
                      </a: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zh-TW" altLang="en-US" sz="15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2221"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之個數代表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教育與訓練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之執行強度；</a:t>
                      </a:r>
                      <a:endParaRPr lang="en-US" altLang="zh-TW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代表不足；</a:t>
                      </a: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代表普通；</a:t>
                      </a: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●●●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代表充分</a:t>
                      </a:r>
                      <a:endParaRPr lang="zh-TW" alt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188913"/>
            <a:ext cx="8856984" cy="8509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拾壹、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車輛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駕駛人交通安全技能教育現況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32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0430157"/>
              </p:ext>
            </p:extLst>
          </p:nvPr>
        </p:nvGraphicFramePr>
        <p:xfrm>
          <a:off x="0" y="1196752"/>
          <a:ext cx="9144000" cy="489654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773141"/>
                <a:gridCol w="2427797"/>
                <a:gridCol w="2300578"/>
                <a:gridCol w="2642484"/>
              </a:tblGrid>
              <a:tr h="8187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zh-TW" altLang="en-US" sz="24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專業類別</a:t>
                      </a:r>
                      <a:endParaRPr lang="zh-TW" altLang="en-US" sz="2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交通安全專業</a:t>
                      </a:r>
                      <a:endParaRPr lang="en-US" altLang="zh-TW" sz="20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知識與相關技能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交通安全實作</a:t>
                      </a:r>
                      <a:endParaRPr lang="en-US" altLang="zh-TW" sz="20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與教學訓練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0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備註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68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交通工程師</a:t>
                      </a:r>
                      <a:endParaRPr lang="zh-TW" altLang="en-US" sz="2000" b="1" dirty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完整之系統培訓不足</a:t>
                      </a:r>
                      <a:endParaRPr lang="zh-TW" altLang="en-US" sz="20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68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公路監理人員</a:t>
                      </a:r>
                      <a:endParaRPr lang="zh-TW" altLang="en-US" sz="2000" b="1" dirty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完整之系統培訓不足</a:t>
                      </a:r>
                      <a:endParaRPr lang="zh-TW" altLang="en-US" sz="20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68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交通執法人員</a:t>
                      </a: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1E04BC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完整之系統培訓不足</a:t>
                      </a:r>
                      <a:endParaRPr lang="zh-TW" altLang="en-US" sz="2000" dirty="0" smtClean="0"/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68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駕訓班講師</a:t>
                      </a:r>
                      <a:endParaRPr lang="zh-TW" altLang="en-US" sz="2000" b="1" dirty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缺乏完整之培訓管道</a:t>
                      </a:r>
                      <a:endParaRPr lang="zh-TW" altLang="en-US" sz="2000" dirty="0"/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7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學校交通安全教學教師</a:t>
                      </a: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1E04BC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endParaRPr lang="zh-TW" altLang="en-US" sz="1800" dirty="0">
                        <a:solidFill>
                          <a:srgbClr val="1E04BC"/>
                        </a:solidFill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缺乏完整之培訓管道</a:t>
                      </a:r>
                      <a:endParaRPr lang="zh-TW" altLang="en-US" sz="2000" dirty="0"/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1775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代表不足；</a:t>
                      </a: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代表普通；</a:t>
                      </a:r>
                      <a:r>
                        <a:rPr lang="zh-TW" altLang="en-US" sz="1800" dirty="0" smtClean="0">
                          <a:solidFill>
                            <a:srgbClr val="C00000"/>
                          </a:solidFill>
                        </a:rPr>
                        <a:t>●●●</a:t>
                      </a: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代表充分</a:t>
                      </a:r>
                      <a:endParaRPr lang="zh-TW" altLang="en-US" sz="18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188913"/>
            <a:ext cx="8964488" cy="850900"/>
          </a:xfrm>
        </p:spPr>
        <p:txBody>
          <a:bodyPr>
            <a:noAutofit/>
          </a:bodyPr>
          <a:lstStyle/>
          <a:p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拾貳、專業人員之交通安全技能訓練現況</a:t>
            </a:r>
            <a:endParaRPr lang="zh-TW" altLang="en-US" sz="3800" dirty="0"/>
          </a:p>
        </p:txBody>
      </p:sp>
    </p:spTree>
    <p:extLst>
      <p:ext uri="{BB962C8B-B14F-4D97-AF65-F5344CB8AC3E}">
        <p14:creationId xmlns:p14="http://schemas.microsoft.com/office/powerpoint/2010/main" val="1820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96855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整合</a:t>
            </a:r>
            <a:r>
              <a:rPr lang="en-US" altLang="zh-TW" dirty="0">
                <a:solidFill>
                  <a:schemeClr val="tx1"/>
                </a:solidFill>
              </a:rPr>
              <a:t>3E</a:t>
            </a:r>
            <a:r>
              <a:rPr lang="zh-TW" altLang="en-US" dirty="0">
                <a:solidFill>
                  <a:schemeClr val="tx1"/>
                </a:solidFill>
              </a:rPr>
              <a:t>手段，提供健全之培育功能</a:t>
            </a:r>
          </a:p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人性化</a:t>
            </a:r>
            <a:r>
              <a:rPr lang="zh-TW" altLang="en-US" dirty="0">
                <a:solidFill>
                  <a:schemeClr val="tx1"/>
                </a:solidFill>
              </a:rPr>
              <a:t>之優質交通安全設施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>
                <a:solidFill>
                  <a:schemeClr val="tx1"/>
                </a:solidFill>
              </a:rPr>
              <a:t>工程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sz="2200" b="1" dirty="0">
                <a:solidFill>
                  <a:srgbClr val="1E03BD"/>
                </a:solidFill>
              </a:rPr>
              <a:t>提供安全之核心能力體驗與學習環境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sz="2200" b="1" dirty="0">
                <a:solidFill>
                  <a:srgbClr val="1E03BD"/>
                </a:solidFill>
              </a:rPr>
              <a:t>加速民眾核心安全技能之學習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ü"/>
            </a:pPr>
            <a:r>
              <a:rPr lang="zh-TW" altLang="en-US" sz="2200" b="1" dirty="0">
                <a:solidFill>
                  <a:srgbClr val="1E03BD"/>
                </a:solidFill>
              </a:rPr>
              <a:t>促進民眾守法習慣的養成</a:t>
            </a:r>
          </a:p>
          <a:p>
            <a:pPr>
              <a:buFont typeface="Wingdings" pitchFamily="2" charset="2"/>
              <a:buChar char="Ø"/>
            </a:pPr>
            <a:r>
              <a:rPr lang="zh-TW" altLang="en-US" dirty="0">
                <a:solidFill>
                  <a:srgbClr val="C00000"/>
                </a:solidFill>
              </a:rPr>
              <a:t>因應成長需要，整合不同培育機制</a:t>
            </a:r>
            <a:r>
              <a:rPr lang="en-US" altLang="zh-TW" dirty="0">
                <a:solidFill>
                  <a:srgbClr val="C00000"/>
                </a:solidFill>
              </a:rPr>
              <a:t>(</a:t>
            </a:r>
            <a:r>
              <a:rPr lang="zh-TW" altLang="en-US" dirty="0">
                <a:solidFill>
                  <a:srgbClr val="C00000"/>
                </a:solidFill>
              </a:rPr>
              <a:t>教育</a:t>
            </a:r>
            <a:r>
              <a:rPr lang="en-US" altLang="zh-TW" dirty="0">
                <a:solidFill>
                  <a:srgbClr val="C00000"/>
                </a:solidFill>
              </a:rPr>
              <a:t>)</a:t>
            </a:r>
          </a:p>
          <a:p>
            <a:pPr lvl="1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zh-TW" altLang="en-US" sz="2200" b="1" dirty="0">
                <a:solidFill>
                  <a:srgbClr val="1E03BD"/>
                </a:solidFill>
              </a:rPr>
              <a:t>家庭教育、學校教育、駕駛教育、社會教育、交通專業教育</a:t>
            </a:r>
          </a:p>
          <a:p>
            <a:pPr lvl="1"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zh-TW" altLang="en-US" sz="2200" b="1" dirty="0">
                <a:solidFill>
                  <a:srgbClr val="1E03BD"/>
                </a:solidFill>
              </a:rPr>
              <a:t>透過制度、組織及訓練分工，發揮各級教育之功能</a:t>
            </a:r>
            <a:endParaRPr lang="zh-TW" altLang="en-US" sz="2800" b="1" dirty="0">
              <a:solidFill>
                <a:srgbClr val="1E03BD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TW" altLang="en-US" dirty="0" smtClean="0">
                <a:solidFill>
                  <a:srgbClr val="C00000"/>
                </a:solidFill>
              </a:rPr>
              <a:t>執法</a:t>
            </a:r>
            <a:r>
              <a:rPr lang="zh-TW" altLang="en-US" dirty="0">
                <a:solidFill>
                  <a:srgbClr val="C00000"/>
                </a:solidFill>
              </a:rPr>
              <a:t>及矯正學習</a:t>
            </a:r>
            <a:r>
              <a:rPr lang="zh-TW" altLang="en-US" dirty="0" smtClean="0">
                <a:solidFill>
                  <a:srgbClr val="C00000"/>
                </a:solidFill>
              </a:rPr>
              <a:t>，匡正</a:t>
            </a:r>
            <a:r>
              <a:rPr lang="zh-TW" altLang="en-US" dirty="0">
                <a:solidFill>
                  <a:srgbClr val="C00000"/>
                </a:solidFill>
              </a:rPr>
              <a:t>國人用路</a:t>
            </a:r>
            <a:r>
              <a:rPr lang="zh-TW" altLang="en-US" dirty="0" smtClean="0">
                <a:solidFill>
                  <a:srgbClr val="C00000"/>
                </a:solidFill>
              </a:rPr>
              <a:t>習性</a:t>
            </a:r>
            <a:r>
              <a:rPr lang="en-US" altLang="zh-TW" dirty="0" smtClean="0">
                <a:solidFill>
                  <a:srgbClr val="C00000"/>
                </a:solidFill>
              </a:rPr>
              <a:t>(</a:t>
            </a:r>
            <a:r>
              <a:rPr lang="zh-TW" altLang="en-US" dirty="0">
                <a:solidFill>
                  <a:srgbClr val="C00000"/>
                </a:solidFill>
              </a:rPr>
              <a:t>執法</a:t>
            </a:r>
            <a:r>
              <a:rPr lang="en-US" altLang="zh-TW" dirty="0">
                <a:solidFill>
                  <a:srgbClr val="C00000"/>
                </a:solidFill>
              </a:rPr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200" b="1" dirty="0">
                <a:solidFill>
                  <a:srgbClr val="1E03BD"/>
                </a:solidFill>
              </a:rPr>
              <a:t>彌補教育功能不足，鞭策行為偏差之用路人，強化社會學習示範</a:t>
            </a:r>
          </a:p>
          <a:p>
            <a:pPr lvl="1">
              <a:buFont typeface="Wingdings" pitchFamily="2" charset="2"/>
              <a:buChar char="ü"/>
            </a:pPr>
            <a:r>
              <a:rPr lang="zh-TW" altLang="en-US" sz="2200" b="1" dirty="0">
                <a:solidFill>
                  <a:srgbClr val="1E03BD"/>
                </a:solidFill>
              </a:rPr>
              <a:t>提供正確且直接之矯正學習機會，達到匡正觀念之再教育目的 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188913"/>
            <a:ext cx="8856984" cy="8509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拾參、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國民交通安全核心技能之培育規劃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98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163042"/>
              </p:ext>
            </p:extLst>
          </p:nvPr>
        </p:nvGraphicFramePr>
        <p:xfrm>
          <a:off x="1" y="1124749"/>
          <a:ext cx="9143998" cy="4968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8184"/>
                <a:gridCol w="1855304"/>
                <a:gridCol w="2162754"/>
                <a:gridCol w="3087756"/>
              </a:tblGrid>
              <a:tr h="45168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核心能力類別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主要負責單位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協助辦理單位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gridSpan="2"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基本交通安全技能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交通部、內政部、新聞局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rowSpan="3">
                  <a:txBody>
                    <a:bodyPr/>
                    <a:lstStyle/>
                    <a:p>
                      <a:pPr algn="ctr"/>
                      <a:endParaRPr lang="en-US" altLang="zh-TW" sz="1800" b="1" dirty="0" smtClean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車輛駕駛與使用</a:t>
                      </a:r>
                      <a:endParaRPr lang="en-US" altLang="zh-TW" sz="1800" b="1" dirty="0" smtClean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之交通安全技能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自行車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交通部、內政部、新聞局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v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機車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教育部、交通部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內政部、新聞局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v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汽車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教育部、內政部、新聞局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rowSpan="5">
                  <a:txBody>
                    <a:bodyPr/>
                    <a:lstStyle/>
                    <a:p>
                      <a:pPr algn="ctr"/>
                      <a:endParaRPr lang="en-US" altLang="zh-TW" sz="1800" b="1" dirty="0" smtClean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endParaRPr lang="en-US" altLang="zh-TW" sz="1800" b="1" dirty="0" smtClean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交通安全相關</a:t>
                      </a:r>
                      <a:endParaRPr lang="en-US" altLang="zh-TW" sz="1800" b="1" dirty="0" smtClean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專業人員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交通工程師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教育部、考試院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交通部、內政部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v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公路監理人員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交通部、考試院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內政部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v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交通執法人員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內政部、考試院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v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駕訓班講師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vMerge="1"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1E04BC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學校交安教師</a:t>
                      </a:r>
                      <a:endParaRPr lang="zh-TW" altLang="en-US" sz="1800" b="1" dirty="0">
                        <a:solidFill>
                          <a:srgbClr val="1E04BC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交通部</a:t>
                      </a:r>
                      <a:endParaRPr lang="zh-TW" altLang="en-US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51686">
                <a:tc gridSpan="4">
                  <a:txBody>
                    <a:bodyPr/>
                    <a:lstStyle/>
                    <a:p>
                      <a:pPr algn="ctr"/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工程設計</a:t>
                      </a: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+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教育訓練</a:t>
                      </a: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+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宣導</a:t>
                      </a: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→(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交通執法</a:t>
                      </a: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→</a:t>
                      </a: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規範國民行為、建立交通安全文化</a:t>
                      </a:r>
                      <a:r>
                        <a:rPr lang="en-US" altLang="zh-TW" sz="1800" b="1" dirty="0" smtClean="0">
                          <a:solidFill>
                            <a:srgbClr val="C0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endParaRPr lang="zh-TW" altLang="en-US" sz="1800" b="1" dirty="0">
                        <a:solidFill>
                          <a:srgbClr val="C0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562" marR="71562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850900"/>
          </a:xfrm>
        </p:spPr>
        <p:txBody>
          <a:bodyPr>
            <a:normAutofit/>
          </a:bodyPr>
          <a:lstStyle/>
          <a:p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拾肆、國民交通安全核心技能培育之組織分工</a:t>
            </a:r>
            <a:endParaRPr lang="zh-TW" altLang="en-US" sz="3400" dirty="0"/>
          </a:p>
        </p:txBody>
      </p:sp>
    </p:spTree>
    <p:extLst>
      <p:ext uri="{BB962C8B-B14F-4D97-AF65-F5344CB8AC3E}">
        <p14:creationId xmlns:p14="http://schemas.microsoft.com/office/powerpoint/2010/main" val="233103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968552"/>
          </a:xfrm>
        </p:spPr>
        <p:txBody>
          <a:bodyPr>
            <a:noAutofit/>
          </a:bodyPr>
          <a:lstStyle/>
          <a:p>
            <a:pPr>
              <a:spcBef>
                <a:spcPts val="450"/>
              </a:spcBef>
              <a:buFont typeface="Wingdings" pitchFamily="2" charset="2"/>
              <a:buChar char="Ø"/>
            </a:pPr>
            <a:r>
              <a:rPr lang="zh-TW" altLang="en-US" dirty="0">
                <a:solidFill>
                  <a:srgbClr val="1E04BC"/>
                </a:solidFill>
                <a:latin typeface="標楷體" panose="03000509000000000000" pitchFamily="65" charset="-120"/>
              </a:rPr>
              <a:t>國民之交通安全素養與核心技能</a:t>
            </a:r>
            <a:endParaRPr lang="en-US" altLang="zh-TW" dirty="0">
              <a:solidFill>
                <a:srgbClr val="1E04BC"/>
              </a:solidFill>
              <a:latin typeface="標楷體" panose="03000509000000000000" pitchFamily="65" charset="-120"/>
            </a:endParaRPr>
          </a:p>
          <a:p>
            <a:pPr lvl="1">
              <a:spcBef>
                <a:spcPts val="45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BD0310"/>
                </a:solidFill>
                <a:latin typeface="標楷體" panose="03000509000000000000" pitchFamily="65" charset="-120"/>
              </a:rPr>
              <a:t>反映出一個國家之交通文明</a:t>
            </a:r>
            <a:endParaRPr lang="en-US" altLang="zh-TW" b="1" dirty="0">
              <a:solidFill>
                <a:srgbClr val="BD0310"/>
              </a:solidFill>
              <a:latin typeface="標楷體" panose="03000509000000000000" pitchFamily="65" charset="-120"/>
            </a:endParaRPr>
          </a:p>
          <a:p>
            <a:pPr lvl="1">
              <a:spcBef>
                <a:spcPts val="45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BD0310"/>
                </a:solidFill>
                <a:latin typeface="標楷體" panose="03000509000000000000" pitchFamily="65" charset="-120"/>
              </a:rPr>
              <a:t>決定了國家的交通事故風險</a:t>
            </a:r>
            <a:endParaRPr lang="en-US" altLang="zh-TW" b="1" dirty="0">
              <a:solidFill>
                <a:srgbClr val="BD0310"/>
              </a:solidFill>
              <a:latin typeface="標楷體" panose="03000509000000000000" pitchFamily="65" charset="-120"/>
            </a:endParaRPr>
          </a:p>
          <a:p>
            <a:pPr>
              <a:spcBef>
                <a:spcPts val="450"/>
              </a:spcBef>
              <a:buFont typeface="Wingdings" pitchFamily="2" charset="2"/>
              <a:buChar char="Ø"/>
            </a:pPr>
            <a:r>
              <a:rPr lang="zh-TW" altLang="en-US" dirty="0">
                <a:solidFill>
                  <a:srgbClr val="1E04BC"/>
                </a:solidFill>
                <a:latin typeface="標楷體" panose="03000509000000000000" pitchFamily="65" charset="-120"/>
              </a:rPr>
              <a:t>透過國民交通安全素養及核心技能之培育</a:t>
            </a:r>
            <a:endParaRPr lang="en-US" altLang="zh-TW" dirty="0">
              <a:solidFill>
                <a:srgbClr val="1E04BC"/>
              </a:solidFill>
              <a:latin typeface="標楷體" panose="03000509000000000000" pitchFamily="65" charset="-120"/>
            </a:endParaRPr>
          </a:p>
          <a:p>
            <a:pPr lvl="1">
              <a:spcBef>
                <a:spcPts val="45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BD0310"/>
                </a:solidFill>
                <a:latin typeface="標楷體" panose="03000509000000000000" pitchFamily="65" charset="-120"/>
              </a:rPr>
              <a:t>保障國民之生命安全、建立尊重生命之價值觀</a:t>
            </a:r>
            <a:endParaRPr lang="en-US" altLang="zh-TW" b="1" dirty="0">
              <a:solidFill>
                <a:srgbClr val="BD0310"/>
              </a:solidFill>
              <a:latin typeface="標楷體" panose="03000509000000000000" pitchFamily="65" charset="-120"/>
            </a:endParaRPr>
          </a:p>
          <a:p>
            <a:pPr lvl="1">
              <a:spcBef>
                <a:spcPts val="45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BD0310"/>
                </a:solidFill>
                <a:latin typeface="標楷體" panose="03000509000000000000" pitchFamily="65" charset="-120"/>
              </a:rPr>
              <a:t>培養國民「事事求是、嚴謹認真」之作事態度</a:t>
            </a:r>
            <a:endParaRPr lang="en-US" altLang="zh-TW" b="1" dirty="0">
              <a:solidFill>
                <a:srgbClr val="BD0310"/>
              </a:solidFill>
              <a:latin typeface="標楷體" panose="03000509000000000000" pitchFamily="65" charset="-120"/>
            </a:endParaRPr>
          </a:p>
          <a:p>
            <a:pPr lvl="1">
              <a:spcBef>
                <a:spcPts val="45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BD0310"/>
                </a:solidFill>
                <a:latin typeface="標楷體" panose="03000509000000000000" pitchFamily="65" charset="-120"/>
              </a:rPr>
              <a:t>營造「奉公守法、正義負責」之現代公民意識</a:t>
            </a:r>
            <a:endParaRPr lang="en-US" altLang="zh-TW" b="1" dirty="0">
              <a:solidFill>
                <a:srgbClr val="BD0310"/>
              </a:solidFill>
              <a:latin typeface="標楷體" panose="03000509000000000000" pitchFamily="65" charset="-120"/>
            </a:endParaRPr>
          </a:p>
          <a:p>
            <a:pPr>
              <a:spcBef>
                <a:spcPts val="450"/>
              </a:spcBef>
              <a:buFont typeface="Wingdings" pitchFamily="2" charset="2"/>
              <a:buChar char="Ø"/>
            </a:pPr>
            <a:r>
              <a:rPr lang="zh-TW" altLang="en-US" dirty="0" smtClean="0">
                <a:solidFill>
                  <a:srgbClr val="1E04BC"/>
                </a:solidFill>
                <a:latin typeface="標楷體" panose="03000509000000000000" pitchFamily="65" charset="-120"/>
              </a:rPr>
              <a:t>在目標確定下</a:t>
            </a:r>
            <a:r>
              <a:rPr lang="zh-TW" altLang="en-US" dirty="0">
                <a:solidFill>
                  <a:srgbClr val="1E04BC"/>
                </a:solidFill>
                <a:latin typeface="標楷體" panose="03000509000000000000" pitchFamily="65" charset="-120"/>
              </a:rPr>
              <a:t>，推動一件可以讓全民感到驕傲的工作</a:t>
            </a:r>
            <a:endParaRPr lang="en-US" altLang="zh-TW" dirty="0">
              <a:solidFill>
                <a:srgbClr val="1E04BC"/>
              </a:solidFill>
              <a:latin typeface="標楷體" panose="03000509000000000000" pitchFamily="65" charset="-120"/>
            </a:endParaRPr>
          </a:p>
          <a:p>
            <a:pPr lvl="1">
              <a:spcBef>
                <a:spcPts val="45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BD0310"/>
                </a:solidFill>
                <a:latin typeface="標楷體" panose="03000509000000000000" pitchFamily="65" charset="-120"/>
              </a:rPr>
              <a:t>制度是推動的基石，負責之組織分工是務實行動的保證</a:t>
            </a:r>
            <a:endParaRPr lang="en-US" altLang="zh-TW" b="1" dirty="0">
              <a:solidFill>
                <a:srgbClr val="BD0310"/>
              </a:solidFill>
              <a:latin typeface="標楷體" panose="03000509000000000000" pitchFamily="65" charset="-120"/>
            </a:endParaRPr>
          </a:p>
          <a:p>
            <a:pPr lvl="1">
              <a:spcBef>
                <a:spcPts val="450"/>
              </a:spcBef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BD0310"/>
                </a:solidFill>
                <a:latin typeface="標楷體" panose="03000509000000000000" pitchFamily="65" charset="-120"/>
              </a:rPr>
              <a:t>工作的推展需要全民的參與，能否成功全看你我之熱情</a:t>
            </a:r>
            <a:endParaRPr lang="en-US" altLang="zh-TW" b="1" dirty="0">
              <a:solidFill>
                <a:srgbClr val="BD0310"/>
              </a:solidFill>
              <a:latin typeface="標楷體" panose="03000509000000000000" pitchFamily="65" charset="-120"/>
            </a:endParaRPr>
          </a:p>
          <a:p>
            <a:pPr>
              <a:spcBef>
                <a:spcPts val="450"/>
              </a:spcBef>
              <a:buFont typeface="Wingdings" panose="05000000000000000000" pitchFamily="2" charset="2"/>
              <a:buChar char="l"/>
            </a:pPr>
            <a:endParaRPr lang="en-US" altLang="zh-TW" sz="2400" dirty="0">
              <a:solidFill>
                <a:srgbClr val="BD0310"/>
              </a:solidFill>
              <a:latin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435280" cy="8509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拾伍、結語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83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107503" y="1268757"/>
          <a:ext cx="8856984" cy="4968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9348"/>
                <a:gridCol w="848491"/>
                <a:gridCol w="849348"/>
                <a:gridCol w="848491"/>
                <a:gridCol w="848491"/>
                <a:gridCol w="606432"/>
                <a:gridCol w="606432"/>
                <a:gridCol w="606432"/>
                <a:gridCol w="564544"/>
                <a:gridCol w="477724"/>
                <a:gridCol w="539241"/>
                <a:gridCol w="606432"/>
                <a:gridCol w="605578"/>
              </a:tblGrid>
              <a:tr h="191893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zh-TW" sz="11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Population</a:t>
                      </a:r>
                      <a:endParaRPr lang="zh-TW" sz="11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0" dirty="0" smtClean="0">
                          <a:solidFill>
                            <a:srgbClr val="C00000"/>
                          </a:solidFill>
                          <a:effectLst/>
                        </a:rPr>
                        <a:t>Registered Motor  Vehicles </a:t>
                      </a:r>
                      <a:endParaRPr lang="zh-TW" sz="11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Number of Accidents</a:t>
                      </a:r>
                      <a:endParaRPr lang="zh-TW" sz="11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Fatalities</a:t>
                      </a:r>
                      <a:endParaRPr lang="zh-TW" sz="11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0" dirty="0" smtClean="0">
                          <a:solidFill>
                            <a:srgbClr val="0000CC"/>
                          </a:solidFill>
                          <a:effectLst/>
                        </a:rPr>
                        <a:t>Injuries</a:t>
                      </a:r>
                      <a:endParaRPr lang="zh-TW" sz="11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8378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Total</a:t>
                      </a:r>
                      <a:endParaRPr lang="zh-TW" sz="11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0" dirty="0" smtClean="0">
                          <a:solidFill>
                            <a:srgbClr val="C00000"/>
                          </a:solidFill>
                          <a:effectLst/>
                        </a:rPr>
                        <a:t>Automobile</a:t>
                      </a:r>
                      <a:endParaRPr lang="zh-TW" sz="11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Motorcycle</a:t>
                      </a:r>
                      <a:endParaRPr lang="zh-TW" sz="11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0" dirty="0">
                          <a:effectLst/>
                        </a:rPr>
                        <a:t>A1</a:t>
                      </a:r>
                      <a:endParaRPr lang="zh-TW" sz="11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0" dirty="0">
                          <a:effectLst/>
                        </a:rPr>
                        <a:t>A2</a:t>
                      </a:r>
                      <a:endParaRPr lang="zh-TW" sz="11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Total</a:t>
                      </a:r>
                      <a:endParaRPr lang="zh-TW" sz="11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0" dirty="0" smtClean="0">
                          <a:solidFill>
                            <a:srgbClr val="C00000"/>
                          </a:solidFill>
                          <a:effectLst/>
                        </a:rPr>
                        <a:t>A1</a:t>
                      </a:r>
                      <a:r>
                        <a:rPr lang="en-US" altLang="zh-TW" sz="1100" b="1" kern="0" dirty="0" smtClean="0">
                          <a:solidFill>
                            <a:srgbClr val="C00000"/>
                          </a:solidFill>
                          <a:effectLst/>
                        </a:rPr>
                        <a:t>(24hr)</a:t>
                      </a:r>
                      <a:endParaRPr lang="zh-TW" sz="11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0" dirty="0" smtClean="0">
                          <a:solidFill>
                            <a:srgbClr val="C00000"/>
                          </a:solidFill>
                          <a:effectLst/>
                        </a:rPr>
                        <a:t>30 days</a:t>
                      </a:r>
                      <a:endParaRPr lang="zh-TW" sz="11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0" dirty="0">
                          <a:solidFill>
                            <a:srgbClr val="0000CC"/>
                          </a:solidFill>
                          <a:effectLst/>
                        </a:rPr>
                        <a:t>A1</a:t>
                      </a:r>
                      <a:endParaRPr lang="zh-TW" sz="11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0" dirty="0">
                          <a:solidFill>
                            <a:srgbClr val="0000CC"/>
                          </a:solidFill>
                          <a:effectLst/>
                        </a:rPr>
                        <a:t>A2</a:t>
                      </a:r>
                      <a:endParaRPr lang="zh-TW" sz="11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100" b="1" kern="100" dirty="0" smtClean="0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Total</a:t>
                      </a:r>
                      <a:endParaRPr lang="zh-TW" sz="11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1998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21,928,591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15,959,135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5,430,095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10,529,040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2,720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27,714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30,434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2,507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2,007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33,810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35,817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1999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22,092,387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16,317,768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5,359,299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10,958,469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2,487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29,647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32,134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2,392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1,636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36,225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37,861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2000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22,276,672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17,022,689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5,599,517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11,423,172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3,207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49,745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52,952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3,388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1,541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0000CC"/>
                          </a:solidFill>
                          <a:effectLst/>
                        </a:rPr>
                        <a:t>65,354</a:t>
                      </a:r>
                      <a:endParaRPr lang="zh-TW" sz="1200" b="1" kern="1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66,895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2001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22,405,568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17,465,037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5,731,835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11,733,202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3,142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61,122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64,264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3,344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1,490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0000CC"/>
                          </a:solidFill>
                          <a:effectLst/>
                        </a:rPr>
                        <a:t>79,122</a:t>
                      </a:r>
                      <a:endParaRPr lang="zh-TW" sz="1200" b="1" kern="1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80,612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22,520,776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17,906,957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5,923,200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11,983,757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2,725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83,534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86,259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2,861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1,284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0000CC"/>
                          </a:solidFill>
                          <a:effectLst/>
                        </a:rPr>
                        <a:t>108,310</a:t>
                      </a:r>
                      <a:endParaRPr lang="zh-TW" sz="1200" b="1" kern="1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109,594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2003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22,604,550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18,500,658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6,133,794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12,366,864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2,572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117,651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120,233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2,718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3,741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1,262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155,041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156,303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2004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22,689,122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19,183,136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6,389,186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12,793,950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2,502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134,719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137,221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2,634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3,948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1,248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177,860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179,108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2005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22,770,383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19,862,807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6,667,542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13,195,265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2,767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153,047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155,814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2,894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4,358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1,383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201,704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203,087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2006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22,876,527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20,307,197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6,750,169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13,557,028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2,909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157,898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160,897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3,140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4,411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0000CC"/>
                          </a:solidFill>
                          <a:effectLst/>
                        </a:rPr>
                        <a:t>1,301</a:t>
                      </a:r>
                      <a:endParaRPr lang="zh-TW" sz="1200" b="1" kern="1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209,875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0000CC"/>
                          </a:solidFill>
                          <a:effectLst/>
                        </a:rPr>
                        <a:t>211,176</a:t>
                      </a:r>
                      <a:endParaRPr lang="zh-TW" sz="1200" b="1" kern="1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2007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22,958,360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20,711,754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6,768,281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13,943,473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2,463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161,508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163,971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2,573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3,756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1,006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215,921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216,927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2008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23,037,031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21,092,358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6,726,916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14,365,442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2,150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167,977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170,127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2,224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3,459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0000CC"/>
                          </a:solidFill>
                          <a:effectLst/>
                        </a:rPr>
                        <a:t>983</a:t>
                      </a:r>
                      <a:endParaRPr lang="zh-TW" sz="1200" b="1" kern="10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226,440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227,423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2009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23,119,772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21,374,175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6,769,845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14,604,330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2,016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178,864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184,749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2,092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3,219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893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238,367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246,994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2010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23,162,123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21,721,447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6,876,515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14,844,932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1,973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217,673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219,651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2,047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3298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774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293,019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293,764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2011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23,224,912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22,226,684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7,053,082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15,173,602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2,037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233,739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235,776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2,117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3,323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858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314,343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315,201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2012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23,315,822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22,346,398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7,206,770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15,193,628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1,964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effectLst/>
                        </a:rPr>
                        <a:t>247,501</a:t>
                      </a:r>
                      <a:endParaRPr lang="zh-TW" sz="1200" b="1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249,465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2,040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862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333,220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0000CC"/>
                          </a:solidFill>
                          <a:effectLst/>
                        </a:rPr>
                        <a:t>334,082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  <a:tr h="274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2013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effectLst/>
                        </a:rPr>
                        <a:t>23,356,588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>
                          <a:solidFill>
                            <a:srgbClr val="C00000"/>
                          </a:solidFill>
                          <a:effectLst/>
                        </a:rPr>
                        <a:t>21,629,623</a:t>
                      </a:r>
                      <a:endParaRPr lang="zh-TW" sz="1200" b="1" kern="10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7,323,353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14,306,270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1,867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271,367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effectLst/>
                        </a:rPr>
                        <a:t>273,234</a:t>
                      </a:r>
                      <a:endParaRPr lang="zh-TW" sz="1200" b="1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solidFill>
                            <a:srgbClr val="C00000"/>
                          </a:solidFill>
                          <a:effectLst/>
                        </a:rPr>
                        <a:t>1,928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zh-TW" sz="1200" b="1" kern="1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200" b="1" kern="100" dirty="0" smtClean="0">
                          <a:solidFill>
                            <a:srgbClr val="0000CC"/>
                          </a:solidFill>
                          <a:effectLst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776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solidFill>
                            <a:srgbClr val="0000CC"/>
                          </a:solidFill>
                          <a:effectLst/>
                        </a:rPr>
                        <a:t>361,786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0" dirty="0" smtClean="0">
                          <a:solidFill>
                            <a:srgbClr val="0000CC"/>
                          </a:solidFill>
                          <a:effectLst/>
                        </a:rPr>
                        <a:t>362,562</a:t>
                      </a:r>
                      <a:endParaRPr lang="zh-TW" sz="1200" b="1" kern="100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11198" marR="11198" marT="0" marB="0"/>
                </a:tc>
              </a:tr>
            </a:tbl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188913"/>
            <a:ext cx="8784976" cy="85090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壹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、緒言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道路交通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事故之發展趨勢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040560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08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8614984"/>
              </p:ext>
            </p:extLst>
          </p:nvPr>
        </p:nvGraphicFramePr>
        <p:xfrm>
          <a:off x="107504" y="1196752"/>
          <a:ext cx="8784977" cy="504974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71340"/>
                <a:gridCol w="1642719"/>
                <a:gridCol w="1318390"/>
                <a:gridCol w="1728192"/>
                <a:gridCol w="1296144"/>
                <a:gridCol w="1728192"/>
              </a:tblGrid>
              <a:tr h="51425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國家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每年每十萬人口交通事故死亡人數</a:t>
                      </a:r>
                      <a:endParaRPr lang="zh-TW" altLang="en-US" sz="1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  家</a:t>
                      </a:r>
                      <a:endParaRPr lang="zh-TW" altLang="en-US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每年每十萬人口交通事故死亡人數</a:t>
                      </a:r>
                      <a:endParaRPr lang="zh-TW" altLang="en-US" sz="1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  家</a:t>
                      </a:r>
                      <a:endParaRPr lang="zh-TW" altLang="en-US" sz="18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每年每十萬人口交通事故死亡人數</a:t>
                      </a:r>
                      <a:endParaRPr lang="zh-TW" altLang="en-US" sz="14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挪威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2.9 (2012)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芬蘭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4.7 (2012)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希臘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9.1 (2012)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瑞典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3.0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日本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4.8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土耳其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9.6 (2012)</a:t>
                      </a:r>
                      <a:endParaRPr lang="en-US" altLang="zh-TW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瑞士</a:t>
                      </a:r>
                      <a:endParaRPr lang="en-US" altLang="zh-TW" sz="2000" b="1" dirty="0" smtClean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3.0 (2012)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法國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4.9 (2013)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美國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11.6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丹麥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3.0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澳洲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5.2 (2012)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阿根廷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12.4 (2012)</a:t>
                      </a:r>
                      <a:endParaRPr lang="en-US" altLang="zh-TW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愛爾蘭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3.5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加拿大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6.0 (2012)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韓國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13.6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英國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3.5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義大利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6.2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印度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19.9 (2011)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荷蘭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3.9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比利時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7.2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中國大陸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20.5 (2010)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8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西班牙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4.1 (2012)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紐西蘭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7.4 (2012)</a:t>
                      </a:r>
                      <a:endParaRPr lang="en-US" altLang="zh-TW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巴西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22.5 (2010)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575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德國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4.3 (2012)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BD031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台灣</a:t>
                      </a:r>
                      <a:endParaRPr lang="zh-TW" altLang="en-US" sz="2000" b="1" dirty="0">
                        <a:solidFill>
                          <a:srgbClr val="BD031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/>
                        <a:t>8.8 (2012)</a:t>
                      </a:r>
                    </a:p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BD0310"/>
                          </a:solidFill>
                        </a:rPr>
                        <a:t>14.3 (2011)</a:t>
                      </a:r>
                      <a:endParaRPr lang="zh-TW" altLang="en-US" sz="2000" b="1" dirty="0">
                        <a:solidFill>
                          <a:srgbClr val="BD031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solidFill>
                            <a:srgbClr val="00206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南非</a:t>
                      </a:r>
                      <a:endParaRPr lang="zh-TW" altLang="en-US" sz="2000" b="1" dirty="0">
                        <a:solidFill>
                          <a:srgbClr val="00206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0070C0"/>
                          </a:solidFill>
                        </a:rPr>
                        <a:t>31.9 (2011)</a:t>
                      </a:r>
                      <a:endParaRPr lang="zh-TW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79512" y="188913"/>
            <a:ext cx="8507288" cy="850900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壹、緒言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各國交通事故死亡率比較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78CB8F-62F2-485D-9840-339395F33AB8}" type="slidenum">
              <a:rPr lang="zh-TW" altLang="en-US" smtClean="0"/>
              <a:pPr>
                <a:defRPr/>
              </a:pPr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80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96855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我國道路交通事故之發展趨勢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zh-TW" altLang="en-US" b="1" dirty="0" smtClean="0"/>
              <a:t>近五年，</a:t>
            </a:r>
            <a:r>
              <a:rPr lang="zh-TW" altLang="en-US" b="1" dirty="0" smtClean="0">
                <a:solidFill>
                  <a:srgbClr val="1E03BD"/>
                </a:solidFill>
              </a:rPr>
              <a:t>死亡人數</a:t>
            </a:r>
            <a:r>
              <a:rPr lang="en-US" altLang="zh-TW" b="1" dirty="0" smtClean="0">
                <a:solidFill>
                  <a:srgbClr val="1E03BD"/>
                </a:solidFill>
              </a:rPr>
              <a:t>(24hr)</a:t>
            </a:r>
            <a:r>
              <a:rPr lang="zh-TW" altLang="en-US" b="1" dirty="0" smtClean="0">
                <a:solidFill>
                  <a:srgbClr val="1E03BD"/>
                </a:solidFill>
              </a:rPr>
              <a:t>減少</a:t>
            </a:r>
            <a:r>
              <a:rPr lang="en-US" altLang="zh-TW" b="1" dirty="0" smtClean="0">
                <a:solidFill>
                  <a:srgbClr val="1E03BD"/>
                </a:solidFill>
              </a:rPr>
              <a:t>13.3%</a:t>
            </a:r>
            <a:r>
              <a:rPr lang="zh-TW" altLang="en-US" dirty="0" smtClean="0"/>
              <a:t>，</a:t>
            </a:r>
            <a:r>
              <a:rPr lang="zh-TW" altLang="en-US" b="1" dirty="0" smtClean="0">
                <a:solidFill>
                  <a:srgbClr val="C00000"/>
                </a:solidFill>
              </a:rPr>
              <a:t>受傷人數卻增加</a:t>
            </a:r>
            <a:r>
              <a:rPr lang="en-US" altLang="zh-TW" b="1" dirty="0" smtClean="0">
                <a:solidFill>
                  <a:srgbClr val="C00000"/>
                </a:solidFill>
              </a:rPr>
              <a:t>59.4%</a:t>
            </a:r>
          </a:p>
          <a:p>
            <a:pPr marL="641350" lvl="1" indent="-192088">
              <a:buFont typeface="Wingdings" pitchFamily="2" charset="2"/>
              <a:buChar char="ü"/>
            </a:pPr>
            <a:r>
              <a:rPr lang="zh-TW" altLang="en-US" b="1" dirty="0" smtClean="0">
                <a:solidFill>
                  <a:srgbClr val="C00000"/>
                </a:solidFill>
              </a:rPr>
              <a:t>死亡</a:t>
            </a:r>
            <a:r>
              <a:rPr lang="zh-TW" altLang="en-US" b="1" dirty="0">
                <a:solidFill>
                  <a:srgbClr val="C00000"/>
                </a:solidFill>
              </a:rPr>
              <a:t>：機車</a:t>
            </a:r>
            <a:r>
              <a:rPr lang="en-US" altLang="zh-TW" b="1" dirty="0">
                <a:solidFill>
                  <a:srgbClr val="C00000"/>
                </a:solidFill>
              </a:rPr>
              <a:t>(64%)</a:t>
            </a:r>
            <a:r>
              <a:rPr lang="zh-TW" altLang="en-US" b="1" dirty="0">
                <a:solidFill>
                  <a:srgbClr val="C00000"/>
                </a:solidFill>
              </a:rPr>
              <a:t>、行人</a:t>
            </a:r>
            <a:r>
              <a:rPr lang="en-US" altLang="zh-TW" b="1" dirty="0">
                <a:solidFill>
                  <a:srgbClr val="C00000"/>
                </a:solidFill>
              </a:rPr>
              <a:t>(13%)</a:t>
            </a:r>
            <a:r>
              <a:rPr lang="zh-TW" altLang="en-US" b="1" dirty="0">
                <a:solidFill>
                  <a:srgbClr val="C00000"/>
                </a:solidFill>
              </a:rPr>
              <a:t>、小客車</a:t>
            </a:r>
            <a:r>
              <a:rPr lang="en-US" altLang="zh-TW" b="1" dirty="0">
                <a:solidFill>
                  <a:srgbClr val="C00000"/>
                </a:solidFill>
              </a:rPr>
              <a:t>(11%)</a:t>
            </a:r>
            <a:r>
              <a:rPr lang="zh-TW" altLang="en-US" b="1" dirty="0" smtClean="0">
                <a:solidFill>
                  <a:srgbClr val="C00000"/>
                </a:solidFill>
              </a:rPr>
              <a:t>、自行車</a:t>
            </a:r>
            <a:r>
              <a:rPr lang="en-US" altLang="zh-TW" b="1" dirty="0">
                <a:solidFill>
                  <a:srgbClr val="C00000"/>
                </a:solidFill>
              </a:rPr>
              <a:t>(7%)</a:t>
            </a:r>
          </a:p>
          <a:p>
            <a:pPr marL="641350" lvl="1" indent="-192088">
              <a:buFont typeface="Wingdings" pitchFamily="2" charset="2"/>
              <a:buChar char="ü"/>
            </a:pPr>
            <a:r>
              <a:rPr lang="zh-TW" altLang="en-US" b="1" dirty="0">
                <a:solidFill>
                  <a:srgbClr val="1E03BD"/>
                </a:solidFill>
              </a:rPr>
              <a:t>受傷：機車</a:t>
            </a:r>
            <a:r>
              <a:rPr lang="en-US" altLang="zh-TW" b="1" dirty="0">
                <a:solidFill>
                  <a:srgbClr val="1E03BD"/>
                </a:solidFill>
              </a:rPr>
              <a:t>(83%)</a:t>
            </a:r>
            <a:r>
              <a:rPr lang="zh-TW" altLang="en-US" b="1" dirty="0">
                <a:solidFill>
                  <a:srgbClr val="1E03BD"/>
                </a:solidFill>
              </a:rPr>
              <a:t>、小客車</a:t>
            </a:r>
            <a:r>
              <a:rPr lang="en-US" altLang="zh-TW" b="1" dirty="0">
                <a:solidFill>
                  <a:srgbClr val="1E03BD"/>
                </a:solidFill>
              </a:rPr>
              <a:t>(6%)</a:t>
            </a:r>
            <a:r>
              <a:rPr lang="zh-TW" altLang="en-US" b="1" dirty="0">
                <a:solidFill>
                  <a:srgbClr val="1E03BD"/>
                </a:solidFill>
              </a:rPr>
              <a:t>、行人</a:t>
            </a:r>
            <a:r>
              <a:rPr lang="en-US" altLang="zh-TW" b="1" dirty="0">
                <a:solidFill>
                  <a:srgbClr val="1E03BD"/>
                </a:solidFill>
              </a:rPr>
              <a:t>(4%)</a:t>
            </a:r>
            <a:r>
              <a:rPr lang="zh-TW" altLang="en-US" b="1" dirty="0">
                <a:solidFill>
                  <a:srgbClr val="1E03BD"/>
                </a:solidFill>
              </a:rPr>
              <a:t>、自行車</a:t>
            </a:r>
            <a:r>
              <a:rPr lang="en-US" altLang="zh-TW" b="1" dirty="0">
                <a:solidFill>
                  <a:srgbClr val="1E03BD"/>
                </a:solidFill>
              </a:rPr>
              <a:t>(4%)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每年約造成新台幣</a:t>
            </a:r>
            <a:r>
              <a:rPr lang="en-US" altLang="zh-TW" dirty="0">
                <a:solidFill>
                  <a:schemeClr val="tx1"/>
                </a:solidFill>
              </a:rPr>
              <a:t>4500</a:t>
            </a:r>
            <a:r>
              <a:rPr lang="zh-TW" altLang="en-US" dirty="0">
                <a:solidFill>
                  <a:schemeClr val="tx1"/>
                </a:solidFill>
              </a:rPr>
              <a:t>億</a:t>
            </a:r>
            <a:r>
              <a:rPr lang="zh-TW" altLang="en-US" dirty="0" smtClean="0">
                <a:solidFill>
                  <a:schemeClr val="tx1"/>
                </a:solidFill>
              </a:rPr>
              <a:t>元之損失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約占</a:t>
            </a:r>
            <a:r>
              <a:rPr lang="en-US" altLang="zh-TW" dirty="0" smtClean="0">
                <a:solidFill>
                  <a:schemeClr val="tx1"/>
                </a:solidFill>
              </a:rPr>
              <a:t>GDP</a:t>
            </a:r>
            <a:r>
              <a:rPr lang="zh-TW" altLang="en-US" dirty="0" smtClean="0">
                <a:solidFill>
                  <a:schemeClr val="tx1"/>
                </a:solidFill>
              </a:rPr>
              <a:t>之</a:t>
            </a:r>
            <a:r>
              <a:rPr lang="en-US" altLang="zh-TW" dirty="0" smtClean="0">
                <a:solidFill>
                  <a:schemeClr val="tx1"/>
                </a:solidFill>
              </a:rPr>
              <a:t>4</a:t>
            </a:r>
            <a:r>
              <a:rPr lang="en-US" altLang="zh-TW" dirty="0">
                <a:solidFill>
                  <a:schemeClr val="tx1"/>
                </a:solidFill>
              </a:rPr>
              <a:t>%)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 smtClean="0">
                <a:solidFill>
                  <a:schemeClr val="tx1"/>
                </a:solidFill>
              </a:rPr>
              <a:t>我國道路交通事故之特性與類型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死亡風險以</a:t>
            </a:r>
            <a:r>
              <a:rPr lang="en-US" altLang="zh-TW" b="1" dirty="0" smtClean="0">
                <a:solidFill>
                  <a:srgbClr val="1E03BD"/>
                </a:solidFill>
              </a:rPr>
              <a:t>65</a:t>
            </a:r>
            <a:r>
              <a:rPr lang="zh-TW" altLang="en-US" b="1" dirty="0" smtClean="0">
                <a:solidFill>
                  <a:srgbClr val="1E03BD"/>
                </a:solidFill>
              </a:rPr>
              <a:t>歲以上之年長者為最高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受傷風險以</a:t>
            </a:r>
            <a:r>
              <a:rPr lang="en-US" altLang="zh-TW" b="1" dirty="0" smtClean="0">
                <a:solidFill>
                  <a:srgbClr val="1E03BD"/>
                </a:solidFill>
              </a:rPr>
              <a:t>16-25</a:t>
            </a:r>
            <a:r>
              <a:rPr lang="zh-TW" altLang="en-US" b="1" dirty="0" smtClean="0">
                <a:solidFill>
                  <a:srgbClr val="1E03BD"/>
                </a:solidFill>
              </a:rPr>
              <a:t>歲之年輕族群為最高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機車交通事故為最為嚴重之交通安全問題 </a:t>
            </a:r>
            <a:endParaRPr lang="en-US" altLang="zh-TW" b="1" dirty="0" smtClean="0">
              <a:solidFill>
                <a:srgbClr val="1E03BD"/>
              </a:solidFill>
            </a:endParaRPr>
          </a:p>
          <a:p>
            <a:pPr marL="900113" lvl="2" indent="-180975">
              <a:buFont typeface="Arial" pitchFamily="34" charset="0"/>
              <a:buChar char="•"/>
            </a:pPr>
            <a:r>
              <a:rPr lang="zh-TW" altLang="en-US" b="1" dirty="0" smtClean="0">
                <a:solidFill>
                  <a:srgbClr val="C00000"/>
                </a:solidFill>
              </a:rPr>
              <a:t>青少年無照駕駛機車、缺乏駕駛教育訓練、機車交通安全設施不足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zh-TW" altLang="en-US" b="1" dirty="0" smtClean="0">
                <a:solidFill>
                  <a:srgbClr val="1E03BD"/>
                </a:solidFill>
              </a:rPr>
              <a:t>行人、老人、自行車、酒後駕車等交通事故 亦值關心重視</a:t>
            </a:r>
            <a:endParaRPr lang="zh-TW" altLang="en-US" b="1" dirty="0">
              <a:solidFill>
                <a:srgbClr val="1E03BD"/>
              </a:solidFill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86409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貳、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我國道路交通事故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之類型與特性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829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340768"/>
          <a:ext cx="404279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507288" cy="8509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貳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、我國道路交通事故之類型與特性</a:t>
            </a:r>
          </a:p>
        </p:txBody>
      </p:sp>
      <p:graphicFrame>
        <p:nvGraphicFramePr>
          <p:cNvPr id="15" name="內容版面配置區 14"/>
          <p:cNvGraphicFramePr>
            <a:graphicFrameLocks noGrp="1"/>
          </p:cNvGraphicFramePr>
          <p:nvPr>
            <p:ph sz="half" idx="4294967295"/>
            <p:extLst/>
          </p:nvPr>
        </p:nvGraphicFramePr>
        <p:xfrm>
          <a:off x="4622471" y="1268761"/>
          <a:ext cx="403244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文字方塊 15"/>
          <p:cNvSpPr txBox="1"/>
          <p:nvPr/>
        </p:nvSpPr>
        <p:spPr>
          <a:xfrm>
            <a:off x="1115616" y="5589240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我國交通事故死亡及受傷人數之車種使用別</a:t>
            </a:r>
            <a:r>
              <a:rPr lang="en-US" altLang="zh-TW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</a:t>
            </a:r>
            <a:r>
              <a:rPr lang="en-US" altLang="zh-TW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2011</a:t>
            </a:r>
            <a:r>
              <a:rPr lang="zh-TW" altLang="en-US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年為例</a:t>
            </a:r>
            <a:r>
              <a:rPr lang="en-US" altLang="zh-TW" b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80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1187451"/>
          <a:ext cx="8712968" cy="4545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88913"/>
            <a:ext cx="8655496" cy="85090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貳、我國道路交通事故之類型與特性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1403648" y="5805264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我國不同性別與年齡族群之交通事故死亡率</a:t>
            </a:r>
            <a:r>
              <a:rPr lang="en-US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</a:t>
            </a:r>
            <a:r>
              <a:rPr lang="en-US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2011</a:t>
            </a:r>
            <a:r>
              <a:rPr lang="zh-TW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年為例</a:t>
            </a:r>
            <a:r>
              <a:rPr lang="en-US" altLang="zh-TW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b="1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81000" y="1187451"/>
            <a:ext cx="368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萬人口之交通事故死亡人數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019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772816"/>
          <a:ext cx="8784976" cy="4393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188913"/>
            <a:ext cx="8640960" cy="850900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貳、我國道路交通事故之類型與特性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179512" y="1289050"/>
            <a:ext cx="3713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萬人口之交通事故受傷人數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1115616" y="5733256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我國不同性別及年齡族群之交通事故受傷率</a:t>
            </a:r>
            <a:r>
              <a:rPr lang="en-US" altLang="zh-TW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</a:t>
            </a:r>
            <a:r>
              <a:rPr lang="en-US" altLang="zh-TW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2011</a:t>
            </a:r>
            <a:r>
              <a:rPr lang="zh-TW" alt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年為例</a:t>
            </a:r>
            <a:r>
              <a:rPr lang="en-US" altLang="zh-TW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en-US" b="1" dirty="0">
              <a:solidFill>
                <a:srgbClr val="0000CC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7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0"/>
            <a:ext cx="8568952" cy="980729"/>
          </a:xfrm>
        </p:spPr>
        <p:txBody>
          <a:bodyPr>
            <a:noAutofit/>
          </a:bodyPr>
          <a:lstStyle/>
          <a:p>
            <a:pPr eaLnBrk="1" hangingPunct="1"/>
            <a:r>
              <a:rPr lang="zh-TW" altLang="en-US" dirty="0" smtClean="0">
                <a:ea typeface="標楷體" panose="03000509000000000000" pitchFamily="65" charset="-120"/>
              </a:rPr>
              <a:t>貳</a:t>
            </a:r>
            <a:r>
              <a:rPr lang="zh-TW" altLang="en-US" dirty="0">
                <a:ea typeface="標楷體" panose="03000509000000000000" pitchFamily="65" charset="-120"/>
              </a:rPr>
              <a:t>、我國道路交通事故之類型與</a:t>
            </a:r>
            <a:r>
              <a:rPr lang="zh-TW" altLang="en-US" dirty="0" smtClean="0">
                <a:ea typeface="標楷體" panose="03000509000000000000" pitchFamily="65" charset="-120"/>
              </a:rPr>
              <a:t>特性</a:t>
            </a:r>
            <a:endParaRPr lang="en-US" altLang="zh-TW" sz="2000" dirty="0" smtClean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graphicFrame>
        <p:nvGraphicFramePr>
          <p:cNvPr id="9279" name="Group 6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169065"/>
              </p:ext>
            </p:extLst>
          </p:nvPr>
        </p:nvGraphicFramePr>
        <p:xfrm>
          <a:off x="107504" y="1556792"/>
          <a:ext cx="8784977" cy="4351352"/>
        </p:xfrm>
        <a:graphic>
          <a:graphicData uri="http://schemas.openxmlformats.org/drawingml/2006/table">
            <a:tbl>
              <a:tblPr/>
              <a:tblGrid>
                <a:gridCol w="2075093"/>
                <a:gridCol w="2236628"/>
                <a:gridCol w="2236628"/>
                <a:gridCol w="2236628"/>
              </a:tblGrid>
              <a:tr h="6480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年 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女性</a:t>
                      </a: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無照駕駛機車比率</a:t>
                      </a: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3BD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男性</a:t>
                      </a: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無照駕駛機車比率</a:t>
                      </a: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全體無照駕駛機車比率</a:t>
                      </a: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 </a:t>
                      </a: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[ 6,  8)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0.11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0.06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2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[ 8, 10)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0.16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0.79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0.52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9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[10, 12)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1.93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3.97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3.05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[12, 14)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7.54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11.68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9.74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[14, 16)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27.75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38.74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34.16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[16, 18)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51.95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69.03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anose="020B0604030504040204" pitchFamily="34" charset="0"/>
                          <a:ea typeface="新細明體" panose="02020500000000000000" pitchFamily="18" charset="-120"/>
                        </a:rPr>
                        <a:t>61.75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36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eaVert" wrap="square" lIns="91440" tIns="45720" rIns="91440" bIns="45720" numCol="1" rtlCol="0" anchor="t" anchorCtr="0" compatLnSpc="1">
        <a:prstTxWarp prst="textNoShape">
          <a:avLst/>
        </a:prstTxWarp>
        <a:noAutofit/>
      </a:bodyPr>
      <a:lstStyle>
        <a:defPPr marL="444500" marR="0" indent="-44450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Wingdings" pitchFamily="2" charset="2"/>
          <a:buChar char="v"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2">
                <a:lumMod val="50000"/>
              </a:schemeClr>
            </a:solidFill>
            <a:effectLst/>
            <a:uLnTx/>
            <a:uFillTx/>
            <a:latin typeface="華康中黑體" pitchFamily="49" charset="-120"/>
            <a:ea typeface="華康中黑體" pitchFamily="49" charset="-12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7720</TotalTime>
  <Words>3477</Words>
  <Application>Microsoft Office PowerPoint</Application>
  <PresentationFormat>如螢幕大小 (4:3)</PresentationFormat>
  <Paragraphs>746</Paragraphs>
  <Slides>28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39" baseType="lpstr">
      <vt:lpstr>華康中黑體</vt:lpstr>
      <vt:lpstr>新細明體</vt:lpstr>
      <vt:lpstr>標楷體</vt:lpstr>
      <vt:lpstr>Arial</vt:lpstr>
      <vt:lpstr>Arial Narrow</vt:lpstr>
      <vt:lpstr>Calibri</vt:lpstr>
      <vt:lpstr>Times New Roman</vt:lpstr>
      <vt:lpstr>Verdana</vt:lpstr>
      <vt:lpstr>Wingdings</vt:lpstr>
      <vt:lpstr>Wingdings 3</vt:lpstr>
      <vt:lpstr>Office 佈景主題</vt:lpstr>
      <vt:lpstr>國民交通安全核心能力培育與道安扎根</vt:lpstr>
      <vt:lpstr>壹、緒言</vt:lpstr>
      <vt:lpstr>壹、緒言(我國道路交通事故之發展趨勢)</vt:lpstr>
      <vt:lpstr>壹、緒言(各國交通事故死亡率比較)</vt:lpstr>
      <vt:lpstr>貳、我國道路交通事故之類型與特性</vt:lpstr>
      <vt:lpstr>貳、我國道路交通事故之類型與特性</vt:lpstr>
      <vt:lpstr>貳、我國道路交通事故之類型與特性</vt:lpstr>
      <vt:lpstr>貳、我國道路交通事故之類型與特性</vt:lpstr>
      <vt:lpstr>貳、我國道路交通事故之類型與特性</vt:lpstr>
      <vt:lpstr>貳、我國道路交通事故之類型與特性</vt:lpstr>
      <vt:lpstr>參、國家交通安全改善計畫之推動</vt:lpstr>
      <vt:lpstr>肆、國民應有之交通安全素養</vt:lpstr>
      <vt:lpstr>伍、國民應有之交通安全核心技能(1/2)</vt:lpstr>
      <vt:lpstr>伍、國民應有之交通安全核心技能(2/2)</vt:lpstr>
      <vt:lpstr>陸、守護終身交通安全之好觀念</vt:lpstr>
      <vt:lpstr>6.1 我看得見您，您看得見我</vt:lpstr>
      <vt:lpstr>6.2 謹守安全空間，不作沒有絕對安全把握    之交通行為</vt:lpstr>
      <vt:lpstr>6.3 利他用路觀 --不作妨礙他人安全與方便    之用路行為</vt:lpstr>
      <vt:lpstr>6.4 防衛兼備之安全用路行為</vt:lpstr>
      <vt:lpstr>柒、掌握交通系統潛在危機之技能</vt:lpstr>
      <vt:lpstr>捌、尊重路權與奉守交通法規之習慣</vt:lpstr>
      <vt:lpstr>玖、安全使用公共運輸之認知與技能</vt:lpstr>
      <vt:lpstr>拾、交通維護及事故救護協助之技能</vt:lpstr>
      <vt:lpstr>拾壹、車輛駕駛人交通安全技能教育現況</vt:lpstr>
      <vt:lpstr>拾貳、專業人員之交通安全技能訓練現況</vt:lpstr>
      <vt:lpstr>拾參、國民交通安全核心技能之培育規劃</vt:lpstr>
      <vt:lpstr>拾肆、國民交通安全核心技能培育之組織分工</vt:lpstr>
      <vt:lpstr>拾伍、結語</vt:lpstr>
    </vt:vector>
  </TitlesOfParts>
  <Company>SYNNEX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Chih-wei</dc:creator>
  <cp:lastModifiedBy>陳家慶</cp:lastModifiedBy>
  <cp:revision>713</cp:revision>
  <cp:lastPrinted>2014-12-30T03:54:23Z</cp:lastPrinted>
  <dcterms:created xsi:type="dcterms:W3CDTF">2012-12-13T14:51:53Z</dcterms:created>
  <dcterms:modified xsi:type="dcterms:W3CDTF">2016-05-09T08:56:27Z</dcterms:modified>
</cp:coreProperties>
</file>