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375" r:id="rId3"/>
    <p:sldId id="380" r:id="rId4"/>
    <p:sldId id="376" r:id="rId5"/>
    <p:sldId id="377" r:id="rId6"/>
    <p:sldId id="378" r:id="rId7"/>
    <p:sldId id="379" r:id="rId8"/>
    <p:sldId id="272" r:id="rId9"/>
  </p:sldIdLst>
  <p:sldSz cx="9906000" cy="6858000" type="A4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8" autoAdjust="0"/>
  </p:normalViewPr>
  <p:slideViewPr>
    <p:cSldViewPr>
      <p:cViewPr varScale="1">
        <p:scale>
          <a:sx n="92" d="100"/>
          <a:sy n="92" d="100"/>
        </p:scale>
        <p:origin x="893" y="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B1E6D-2FA4-4110-B97C-50754521823A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8AE89-424E-41E0-9A25-E173DEDB078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E06B2-3DAA-4699-B69E-529EDF2A5EC0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A09-2983-4067-969A-7B16A4B6863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7" y="274643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C0B8F-5F52-4D74-A424-E3844F689958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347F-8C2F-4D67-B112-31D85787107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EEFD6-5FCF-46AB-A0F2-5A789108EF6F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5CB05-B7F1-494D-AEDD-091B0E3CEE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D5052-8E7B-4191-BF9F-B4A05E05D387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F5BE-FAE9-4622-9203-C0CCC886D60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23BF5-38C7-426E-BBB9-01BE541BD114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04A0B-9EDA-40EA-89ED-062CAFD5AD0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50A-9798-4982-875C-8B01C5402C51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BEA43-1B00-46B4-81F0-AE385D01A79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A826-4A1F-4FB4-981A-10CD78FEA429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F3BD8-42F5-48E7-A953-4B73684632B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1F395-5CAF-4A83-AE13-C30FA7E40AA2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383B4-3464-4965-8240-315BB046330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60891-6D6D-48B7-A547-B0FAD7B00283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CF819-3DCC-4785-870D-F638C9B0AD0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343C7-36A8-4165-A246-0AF142B560E9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597EF-9CD9-4B5A-9CBA-8B2CA8286FF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6902B-8342-431E-BE48-FD39A662DEA4}" type="datetimeFigureOut">
              <a:rPr lang="zh-TW" altLang="en-US" smtClean="0"/>
              <a:pPr>
                <a:defRPr/>
              </a:pPr>
              <a:t>2018/9/13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EDEBC-7744-4B14-B89A-B0C67F5413F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>
          <a:xfrm>
            <a:off x="1784648" y="1124744"/>
            <a:ext cx="6995794" cy="352839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5300" b="1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5300" b="1" dirty="0" smtClean="0">
                <a:latin typeface="標楷體" pitchFamily="65" charset="-120"/>
                <a:ea typeface="標楷體" pitchFamily="65" charset="-120"/>
              </a:rPr>
              <a:t>學年度友善校園宣導</a:t>
            </a:r>
            <a:r>
              <a:rPr lang="en-US" altLang="zh-TW" sz="53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53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53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安全、秩序</a:t>
            </a:r>
            <a:r>
              <a:rPr lang="zh-TW" altLang="en-US" sz="53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3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禮貌、整潔 、友愛、健康</a:t>
            </a:r>
            <a:r>
              <a:rPr lang="zh-TW" altLang="en-US" sz="5300" dirty="0" smtClean="0">
                <a:solidFill>
                  <a:srgbClr val="7030A0"/>
                </a:solidFill>
              </a:rPr>
              <a:t/>
            </a:r>
            <a:br>
              <a:rPr lang="zh-TW" altLang="en-US" sz="5300" dirty="0" smtClean="0">
                <a:solidFill>
                  <a:srgbClr val="7030A0"/>
                </a:solidFill>
              </a:rPr>
            </a:br>
            <a:endParaRPr lang="zh-TW" altLang="en-US" sz="53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-5762700" y="4214818"/>
            <a:ext cx="8915400" cy="4525963"/>
          </a:xfrm>
        </p:spPr>
        <p:txBody>
          <a:bodyPr/>
          <a:lstStyle/>
          <a:p>
            <a:pPr eaLnBrk="1" hangingPunct="1"/>
            <a:endParaRPr lang="zh-TW" altLang="en-US" dirty="0" smtClean="0">
              <a:latin typeface="微軟正黑體"/>
              <a:ea typeface="微軟正黑體"/>
            </a:endParaRPr>
          </a:p>
          <a:p>
            <a:pPr eaLnBrk="1" hangingPunct="1"/>
            <a:endParaRPr lang="zh-TW" altLang="en-US" dirty="0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1" t="21565" r="36465" b="18107"/>
          <a:stretch/>
        </p:blipFill>
        <p:spPr bwMode="auto">
          <a:xfrm>
            <a:off x="1989603" y="778798"/>
            <a:ext cx="5489291" cy="6099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16496" y="210350"/>
            <a:ext cx="6192688" cy="9361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3500"/>
              </a:lnSpc>
              <a:spcAft>
                <a:spcPts val="0"/>
              </a:spcAft>
            </a:pP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</a:t>
            </a: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友善校園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      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交通安全</a:t>
            </a:r>
            <a:r>
              <a:rPr lang="zh-TW" altLang="en-US" sz="3200" kern="100" dirty="0" smtClean="0"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sz="30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車輛遵行方向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359" y="44357"/>
            <a:ext cx="736641" cy="87521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31131" y="1503659"/>
            <a:ext cx="984885" cy="242218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600" dirty="0">
                <a:solidFill>
                  <a:srgbClr val="7030A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遵守交通規則</a:t>
            </a:r>
            <a:r>
              <a:rPr lang="zh-TW" altLang="en-US" sz="2600" dirty="0" smtClean="0">
                <a:solidFill>
                  <a:srgbClr val="7030A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，</a:t>
            </a:r>
            <a:endParaRPr lang="en-US" altLang="zh-TW" sz="2600" dirty="0" smtClean="0">
              <a:solidFill>
                <a:srgbClr val="7030A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  <a:p>
            <a:r>
              <a:rPr lang="zh-TW" altLang="en-US" sz="2600" dirty="0" smtClean="0">
                <a:solidFill>
                  <a:srgbClr val="7030A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從</a:t>
            </a:r>
            <a:r>
              <a:rPr lang="zh-TW" altLang="en-US" sz="2600" dirty="0">
                <a:solidFill>
                  <a:srgbClr val="7030A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你我做起！</a:t>
            </a:r>
            <a:endParaRPr lang="zh-TW" altLang="en-US" sz="2600" dirty="0">
              <a:solidFill>
                <a:srgbClr val="7030A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33683" b="5971"/>
          <a:stretch/>
        </p:blipFill>
        <p:spPr>
          <a:xfrm>
            <a:off x="57544" y="4124523"/>
            <a:ext cx="2015136" cy="255544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8049344" y="692696"/>
            <a:ext cx="1477328" cy="51716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lvl="0"/>
            <a:r>
              <a:rPr lang="zh-TW" altLang="en-US" sz="2800" dirty="0">
                <a:solidFill>
                  <a:srgbClr val="7030A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誠摯邀請您加入交通志工行列，共同守護孩子上學路上的安全。一天不嫌少，五天真正好！</a:t>
            </a:r>
            <a:endParaRPr lang="zh-TW" altLang="en-US" sz="2800" dirty="0">
              <a:solidFill>
                <a:srgbClr val="7030A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5767483"/>
            <a:ext cx="912481" cy="9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484784"/>
            <a:ext cx="9066212" cy="51845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走廊上、樓梯間請慢慢走，</a:t>
            </a:r>
            <a:r>
              <a:rPr lang="zh-TW" altLang="zh-TW" sz="2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轉彎處要注意安全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，避免推撞、跌倒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、受傷等意外。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遊戲、玩耍、圖書館借還書請</a:t>
            </a:r>
            <a:r>
              <a:rPr lang="zh-TW" altLang="zh-TW" sz="2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排隊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TW" sz="2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有秩序、不推擠</a:t>
            </a:r>
            <a:r>
              <a:rPr lang="zh-TW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TW" sz="2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運動或遊戲時，</a:t>
            </a:r>
            <a:r>
              <a:rPr lang="zh-TW" altLang="zh-TW" sz="2600" b="1" kern="1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如果不小心讓其他同學出糗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例如：踩到同學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zh-TW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的鞋子、拉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到同學的衣褲、碰觸同學的身體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等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TW" sz="2600" b="1" kern="1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請立刻跟同</a:t>
            </a:r>
            <a:endParaRPr lang="zh-TW" altLang="zh-TW" sz="2600" kern="100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TW" altLang="zh-TW" sz="2600" b="1" kern="1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學</a:t>
            </a:r>
            <a:r>
              <a:rPr lang="zh-TW" altLang="zh-TW" sz="2600" b="1" kern="1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道歉，並關心同學有沒有受傷</a:t>
            </a:r>
            <a:r>
              <a:rPr lang="zh-TW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sz="2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zh-TW" altLang="zh-TW" sz="2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常懷感恩的心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例如：感謝接送自己上放學的家人、看到導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護志工會問早、見到師長要問好、謝謝同學的幫忙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請家長記得</a:t>
            </a:r>
            <a:r>
              <a:rPr lang="zh-TW" altLang="zh-TW" sz="2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接送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孩子的時間，</a:t>
            </a:r>
            <a:r>
              <a:rPr lang="zh-TW" altLang="zh-TW" sz="2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準時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到校接孩子。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TW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也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請學生務必安靜在指定地區等候，不要隨意跑動。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如果學生有身體不舒服需要看診，或有其他事情需要請假，請家</a:t>
            </a:r>
            <a:endParaRPr lang="zh-TW" altLang="zh-TW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zh-TW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長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務必打電話告知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可撥打學校</a:t>
            </a:r>
            <a:r>
              <a:rPr lang="zh-TW" altLang="zh-TW" sz="26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請假專線</a:t>
            </a:r>
            <a:r>
              <a:rPr lang="zh-TW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或通知級任老師</a:t>
            </a:r>
            <a:r>
              <a:rPr lang="en-US" altLang="zh-TW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sz="2600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400"/>
              </a:lnSpc>
              <a:spcAft>
                <a:spcPts val="0"/>
              </a:spcAft>
              <a:buNone/>
            </a:pPr>
            <a:r>
              <a:rPr lang="zh-TW" altLang="en-US" sz="2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26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altLang="zh-TW" sz="2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3922797</a:t>
            </a:r>
            <a:r>
              <a:rPr lang="zh-TW" altLang="en-US" sz="2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zh-TW" sz="26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320</a:t>
            </a:r>
            <a:endParaRPr lang="zh-TW" altLang="en-US" sz="2600" dirty="0">
              <a:solidFill>
                <a:srgbClr val="FF0000"/>
              </a:solidFill>
            </a:endParaRPr>
          </a:p>
        </p:txBody>
      </p:sp>
      <p:sp>
        <p:nvSpPr>
          <p:cNvPr id="4" name="文字方塊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40632" y="134936"/>
            <a:ext cx="6185892" cy="10661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3500"/>
              </a:lnSpc>
              <a:spcAft>
                <a:spcPts val="0"/>
              </a:spcAft>
            </a:pP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</a:t>
            </a: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友善校園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      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---</a:t>
            </a:r>
            <a:r>
              <a:rPr lang="zh-TW" altLang="en-US" sz="3200" kern="100" dirty="0"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重</a:t>
            </a:r>
            <a:r>
              <a:rPr lang="zh-TW" altLang="en-US" sz="3200" kern="100" dirty="0" smtClean="0"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安全、</a:t>
            </a:r>
            <a:r>
              <a:rPr lang="zh-TW" altLang="en-US" sz="3200" kern="100" dirty="0"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守秩序</a:t>
            </a:r>
            <a:r>
              <a:rPr lang="zh-TW" altLang="en-US" sz="3200" kern="100" dirty="0" smtClean="0"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424" y="5805264"/>
            <a:ext cx="1007320" cy="10073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46229"/>
            <a:ext cx="977168" cy="11609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" y="5959458"/>
            <a:ext cx="853126" cy="8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200472" y="188640"/>
            <a:ext cx="7992888" cy="11521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6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altLang="zh-TW" sz="36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zh-TW" sz="36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</a:t>
            </a: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友善校園宣導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55800">
              <a:lnSpc>
                <a:spcPts val="3500"/>
              </a:lnSpc>
              <a:spcAft>
                <a:spcPts val="0"/>
              </a:spcAft>
            </a:pPr>
            <a:r>
              <a:rPr lang="zh-TW" altLang="en-US" sz="30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禮貌校園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4" y="1700808"/>
            <a:ext cx="977168" cy="11609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68624" y="148478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一、</a:t>
            </a:r>
            <a:r>
              <a:rPr lang="zh-TW" altLang="zh-TW" sz="2400" b="1" u="sng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對人有禮貌</a:t>
            </a:r>
            <a:r>
              <a:rPr lang="en-US" altLang="zh-TW" sz="2400" b="1" u="sng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400" b="1" u="sng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有感恩的心</a:t>
            </a:r>
            <a:r>
              <a:rPr lang="en-US" altLang="zh-TW" sz="2400" b="1" u="sng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24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、感謝爸媽或其他長輩的接送，請小朋友記得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en-US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向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他們說「謝謝</a:t>
            </a: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** 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送我來上學，再見。」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、上學途中經過交通導護志工身旁，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en-US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說「阿姨早安、叔叔早安」。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3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、校園裡看到師長請說「老師好」。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4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、受到同學的幫助，要說「謝謝你！」</a:t>
            </a:r>
            <a:endParaRPr lang="zh-TW" altLang="zh-TW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5478" t="14713" r="7744" b="6972"/>
          <a:stretch/>
        </p:blipFill>
        <p:spPr>
          <a:xfrm>
            <a:off x="30449" y="4797152"/>
            <a:ext cx="2762311" cy="19587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6521" t="10723" r="6521" b="15718"/>
          <a:stretch/>
        </p:blipFill>
        <p:spPr>
          <a:xfrm>
            <a:off x="3047275" y="4716313"/>
            <a:ext cx="3043908" cy="20882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7969" t="14320" r="5050" b="9936"/>
          <a:stretch/>
        </p:blipFill>
        <p:spPr>
          <a:xfrm>
            <a:off x="7127185" y="3008278"/>
            <a:ext cx="2736304" cy="18722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/>
          <a:srcRect l="1903" t="17360" r="3652" b="4872"/>
          <a:stretch/>
        </p:blipFill>
        <p:spPr>
          <a:xfrm>
            <a:off x="6293628" y="4725619"/>
            <a:ext cx="2808312" cy="20282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435" y="587966"/>
            <a:ext cx="1316676" cy="17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178595" y="84268"/>
            <a:ext cx="7776864" cy="10013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6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altLang="zh-TW" sz="36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zh-TW" sz="36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</a:t>
            </a: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友善校園宣導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zh-TW" alt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整潔有序校園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0879" y="1566880"/>
            <a:ext cx="8076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、垃圾請帶到教室，放進垃圾桶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並且做好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資源回收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、放學排隊時，垃圾請暫時收好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，回家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再放進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垃圾桶，</a:t>
            </a:r>
            <a:endParaRPr lang="en-US" altLang="zh-TW" sz="2400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維護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校園整潔。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、遊戲、玩耍、圖書館借還書請排隊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有秩序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、不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推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擠。</a:t>
            </a:r>
          </a:p>
          <a:p>
            <a:pPr>
              <a:spcAft>
                <a:spcPts val="0"/>
              </a:spcAft>
            </a:pPr>
            <a:r>
              <a:rPr lang="en-US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、排路對時，請勿飲食</a:t>
            </a: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餅乾、零食、水果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飲料</a:t>
            </a: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…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等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TW" sz="2400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lang="zh-TW" altLang="zh-TW" sz="24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收進袋子</a:t>
            </a:r>
            <a:r>
              <a:rPr lang="en-US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4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zh-TW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775" y="110521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4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二</a:t>
            </a:r>
            <a:r>
              <a:rPr lang="zh-TW" altLang="zh-TW" sz="24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愛整潔、守秩序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08" y="188640"/>
            <a:ext cx="1109350" cy="151216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4246065"/>
            <a:ext cx="3293839" cy="24703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27" y="3525120"/>
            <a:ext cx="2392847" cy="31886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5" t="28554" r="12031" b="8657"/>
          <a:stretch/>
        </p:blipFill>
        <p:spPr>
          <a:xfrm>
            <a:off x="200472" y="4246065"/>
            <a:ext cx="3085836" cy="244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200472" y="342264"/>
            <a:ext cx="7416824" cy="10013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4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altLang="zh-TW" sz="34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zh-TW" sz="34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</a:t>
            </a: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友善校園宣導</a:t>
            </a:r>
            <a:endParaRPr lang="zh-TW" sz="3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26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zh-TW" altLang="en-US" sz="26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關懷友愛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504" y="146067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三、關懷與友愛</a:t>
            </a:r>
            <a:endParaRPr lang="zh-TW" altLang="zh-TW" sz="1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1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、跟同學說話要和善</a:t>
            </a:r>
            <a:r>
              <a:rPr lang="zh-TW" altLang="zh-TW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en-US" altLang="zh-TW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避免恐嚇威脅的言語。</a:t>
            </a: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、樂意幫助有需要的同學</a:t>
            </a: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例如：陪伴</a:t>
            </a:r>
            <a:r>
              <a:rPr lang="zh-TW" altLang="zh-TW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同學</a:t>
            </a:r>
            <a:endParaRPr lang="en-US" altLang="zh-TW" sz="2800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</a:t>
            </a:r>
            <a:r>
              <a:rPr lang="zh-TW" altLang="zh-TW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到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健康中心、樂意教導同學課業</a:t>
            </a: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3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、讚美同學的優點。</a:t>
            </a: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4.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、感謝同學的陪伴與幫助。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20717" r="10170"/>
          <a:stretch/>
        </p:blipFill>
        <p:spPr>
          <a:xfrm>
            <a:off x="5814493" y="3768331"/>
            <a:ext cx="4011916" cy="30595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20105" r="12594" b="9128"/>
          <a:stretch/>
        </p:blipFill>
        <p:spPr>
          <a:xfrm>
            <a:off x="2648744" y="4614521"/>
            <a:ext cx="3011467" cy="220841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384" y="538531"/>
            <a:ext cx="922143" cy="9221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l="10184" r="3745" b="3428"/>
          <a:stretch/>
        </p:blipFill>
        <p:spPr>
          <a:xfrm>
            <a:off x="128464" y="4778483"/>
            <a:ext cx="2304256" cy="19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272480" y="32684"/>
            <a:ext cx="7344816" cy="968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4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altLang="zh-TW" sz="34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zh-TW" sz="34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</a:t>
            </a: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友善校園宣導</a:t>
            </a:r>
            <a:endParaRPr lang="zh-TW" sz="3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4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zh-TW" altLang="en-US" sz="34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4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健康</a:t>
            </a: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與尊重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376" y="253316"/>
            <a:ext cx="738741" cy="8777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4488" y="1161043"/>
            <a:ext cx="73991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四、反毒、</a:t>
            </a:r>
            <a:r>
              <a:rPr lang="zh-TW" altLang="zh-TW" sz="28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健康</a:t>
            </a:r>
            <a:r>
              <a:rPr lang="zh-TW" altLang="en-US" sz="2800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與尊重</a:t>
            </a:r>
            <a:endParaRPr lang="zh-TW" altLang="zh-TW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8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、遊戲、運動請到操場才能安全又盡興。</a:t>
            </a: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2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、同學玩耍時，請</a:t>
            </a:r>
            <a:r>
              <a:rPr lang="zh-TW" altLang="zh-TW" sz="2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避免拉扯同學的衣物</a:t>
            </a:r>
            <a:r>
              <a:rPr lang="zh-TW" altLang="zh-TW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endParaRPr lang="en-US" altLang="zh-TW" sz="2800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</a:t>
            </a:r>
            <a:r>
              <a:rPr lang="zh-TW" altLang="zh-TW" sz="28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尊重每</a:t>
            </a:r>
            <a:r>
              <a:rPr lang="zh-TW" altLang="zh-TW" sz="2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個人的身體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</a:p>
          <a:p>
            <a:pPr>
              <a:spcAft>
                <a:spcPts val="0"/>
              </a:spcAft>
            </a:pPr>
            <a:r>
              <a:rPr lang="en-US" altLang="zh-TW" sz="2800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、勤洗手、多喝水，感冒時請戴口罩，</a:t>
            </a: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en-US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2800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發燒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時務就診，並且請假在家休息。</a:t>
            </a:r>
          </a:p>
          <a:p>
            <a:pPr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4</a:t>
            </a:r>
            <a:r>
              <a:rPr lang="zh-TW" altLang="zh-TW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2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不拿取陌生人發送的糖果、餅乾，</a:t>
            </a:r>
            <a:endParaRPr lang="zh-TW" altLang="zh-TW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2800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小心</a:t>
            </a:r>
            <a:r>
              <a:rPr lang="zh-TW" altLang="zh-TW" sz="28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誤入毒品的陷阱</a:t>
            </a:r>
            <a:r>
              <a:rPr lang="zh-TW" altLang="zh-TW" sz="28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5085184"/>
            <a:ext cx="1092830" cy="16221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13453" t="14360"/>
          <a:stretch/>
        </p:blipFill>
        <p:spPr>
          <a:xfrm>
            <a:off x="6476449" y="4301782"/>
            <a:ext cx="3376748" cy="25040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7" t="18694" r="1012" b="-856"/>
          <a:stretch/>
        </p:blipFill>
        <p:spPr>
          <a:xfrm>
            <a:off x="7203798" y="1514442"/>
            <a:ext cx="2586466" cy="24039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9" y="4860457"/>
            <a:ext cx="2571144" cy="19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_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7248" y="1571612"/>
            <a:ext cx="5238752" cy="5286388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5348" y="857232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感謝您的蒞臨，讓我們為孩子一起努力！</a:t>
            </a:r>
          </a:p>
          <a:p>
            <a:endParaRPr lang="zh-TW" altLang="en-US" sz="2400" b="1" dirty="0" smtClean="0">
              <a:solidFill>
                <a:srgbClr val="FF66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2" descr="DSCN01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60000"/>
          </a:blip>
          <a:srcRect/>
          <a:stretch>
            <a:fillRect/>
          </a:stretch>
        </p:blipFill>
        <p:spPr>
          <a:xfrm>
            <a:off x="523844" y="2571744"/>
            <a:ext cx="4215923" cy="373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588</Words>
  <Application>Microsoft Office PowerPoint</Application>
  <PresentationFormat>A4 紙張 (210x297 公釐)</PresentationFormat>
  <Paragraphs>57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華康正顏楷體W7(P)</vt:lpstr>
      <vt:lpstr>華康流隸體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  107學年度友善校園宣導 ---安全、秩序、禮貌、整潔 、友愛、健康 </vt:lpstr>
      <vt:lpstr>桃園市龍安國小107年度友善校園       交通安全  ---車輛遵行方向</vt:lpstr>
      <vt:lpstr>桃園市龍安國小107年度友善校園       ---重安全、守秩序校園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W.X.C.Z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ZiyouXP</dc:creator>
  <cp:lastModifiedBy>USER</cp:lastModifiedBy>
  <cp:revision>167</cp:revision>
  <dcterms:created xsi:type="dcterms:W3CDTF">2015-02-25T05:57:25Z</dcterms:created>
  <dcterms:modified xsi:type="dcterms:W3CDTF">2018-09-13T09:53:14Z</dcterms:modified>
</cp:coreProperties>
</file>