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81225" y="611086"/>
            <a:ext cx="7828014" cy="1292363"/>
          </a:xfrm>
        </p:spPr>
        <p:txBody>
          <a:bodyPr>
            <a:normAutofit fontScale="90000"/>
          </a:bodyPr>
          <a:lstStyle/>
          <a:p>
            <a:r>
              <a:rPr lang="zh-TW" altLang="en-US" sz="7200" b="1" spc="-100" dirty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  <a:cs typeface="+mn-cs"/>
              </a:rPr>
              <a:t>龍安</a:t>
            </a:r>
            <a:r>
              <a:rPr lang="zh-TW" altLang="en-US" sz="7200" b="1" spc="-1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  <a:cs typeface="+mn-cs"/>
              </a:rPr>
              <a:t>國小</a:t>
            </a:r>
            <a:r>
              <a:rPr lang="en-US" altLang="zh-TW" sz="7200" b="1" spc="-1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  <a:cs typeface="+mn-cs"/>
              </a:rPr>
              <a:t>106</a:t>
            </a:r>
            <a:r>
              <a:rPr lang="zh-TW" altLang="en-US" sz="7200" b="1" spc="-1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  <a:cs typeface="+mn-cs"/>
              </a:rPr>
              <a:t>學年度</a:t>
            </a:r>
            <a:endParaRPr lang="zh-TW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94181" y="2038421"/>
            <a:ext cx="9422748" cy="4077243"/>
          </a:xfrm>
        </p:spPr>
        <p:txBody>
          <a:bodyPr>
            <a:normAutofit/>
          </a:bodyPr>
          <a:lstStyle/>
          <a:p>
            <a:r>
              <a:rPr lang="zh-TW" altLang="en-US" sz="8000" b="1" spc="-1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</a:rPr>
              <a:t>交通安全宣導暨</a:t>
            </a:r>
            <a:endParaRPr lang="en-US" altLang="zh-TW" sz="8000" b="1" spc="-100" dirty="0" smtClean="0">
              <a:solidFill>
                <a:schemeClr val="accent4">
                  <a:lumMod val="75000"/>
                </a:schemeClr>
              </a:solidFill>
              <a:latin typeface="Century Gothic" panose="020B0502020202020204"/>
            </a:endParaRPr>
          </a:p>
          <a:p>
            <a:r>
              <a:rPr lang="zh-TW" altLang="en-US" sz="8000" b="1" spc="-1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</a:rPr>
              <a:t>交通</a:t>
            </a:r>
            <a:r>
              <a:rPr lang="zh-TW" altLang="en-US" sz="8000" b="1" spc="-100" dirty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</a:rPr>
              <a:t>導護</a:t>
            </a:r>
            <a:r>
              <a:rPr lang="zh-TW" altLang="en-US" sz="8000" b="1" spc="-1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/>
              </a:rPr>
              <a:t>值勤位置圖</a:t>
            </a:r>
            <a:endParaRPr lang="zh-TW" altLang="en-US" sz="8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431705"/>
            <a:ext cx="5141400" cy="1249611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7030A0"/>
                </a:solidFill>
              </a:rPr>
              <a:t>交通安全宣導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39503" y="1681316"/>
            <a:ext cx="8218898" cy="4198375"/>
          </a:xfrm>
        </p:spPr>
        <p:txBody>
          <a:bodyPr>
            <a:normAutofit lnSpcReduction="10000"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行人請走斑馬線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r>
              <a:rPr lang="zh-TW" altLang="en-US" sz="4000" b="1" dirty="0" smtClean="0">
                <a:solidFill>
                  <a:schemeClr val="bg1"/>
                </a:solidFill>
              </a:rPr>
              <a:t>騎乘機車請帶好安全帽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r>
              <a:rPr lang="en-US" altLang="zh-TW" sz="4000" b="1" dirty="0" smtClean="0">
                <a:solidFill>
                  <a:schemeClr val="bg1"/>
                </a:solidFill>
              </a:rPr>
              <a:t>106.7.1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新法上路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chemeClr val="bg1"/>
                </a:solidFill>
              </a:rPr>
              <a:t> 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  開車門「反手開、向後看」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r>
              <a:rPr lang="zh-TW" altLang="en-US" sz="4000" b="1" dirty="0" smtClean="0">
                <a:solidFill>
                  <a:schemeClr val="bg1"/>
                </a:solidFill>
              </a:rPr>
              <a:t>汽機車在路口要減速、禮讓行人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TW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97408"/>
            <a:ext cx="3637065" cy="1269276"/>
          </a:xfrm>
        </p:spPr>
        <p:txBody>
          <a:bodyPr>
            <a:normAutofit/>
          </a:bodyPr>
          <a:lstStyle/>
          <a:p>
            <a:r>
              <a:rPr lang="en-US" altLang="zh-TW" sz="6600" b="1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zh-TW" altLang="en-US" sz="6600" b="1" dirty="0" smtClean="0">
                <a:solidFill>
                  <a:schemeClr val="accent4">
                    <a:lumMod val="75000"/>
                  </a:schemeClr>
                </a:solidFill>
              </a:rPr>
              <a:t> 總導護</a:t>
            </a:r>
            <a:endParaRPr lang="zh-TW" altLang="en-US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44767" y="1226932"/>
            <a:ext cx="9905999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b="1" dirty="0" smtClean="0"/>
              <a:t>1.</a:t>
            </a:r>
            <a:r>
              <a:rPr lang="zh-TW" altLang="en-US" sz="4400" b="1" dirty="0" smtClean="0"/>
              <a:t>上學</a:t>
            </a:r>
            <a:r>
              <a:rPr lang="zh-TW" altLang="en-US" sz="4400" b="1" dirty="0"/>
              <a:t>：</a:t>
            </a:r>
            <a:r>
              <a:rPr lang="zh-TW" altLang="en-US" sz="4400" b="1" dirty="0" smtClean="0"/>
              <a:t>到訓導處廣播，巡視校園。</a:t>
            </a:r>
            <a:endParaRPr lang="en-US" altLang="zh-TW" sz="4400" b="1" dirty="0" smtClean="0"/>
          </a:p>
          <a:p>
            <a:pPr marL="0" indent="0">
              <a:buNone/>
            </a:pPr>
            <a:r>
              <a:rPr lang="en-US" altLang="zh-TW" sz="4400" b="1" dirty="0" smtClean="0"/>
              <a:t>2.</a:t>
            </a:r>
            <a:r>
              <a:rPr lang="zh-TW" altLang="en-US" sz="4400" b="1" dirty="0" smtClean="0"/>
              <a:t>放學：在東大門川堂家長接送區。</a:t>
            </a:r>
            <a:endParaRPr lang="zh-TW" altLang="en-US" sz="4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3" b="3735"/>
          <a:stretch/>
        </p:blipFill>
        <p:spPr>
          <a:xfrm>
            <a:off x="4645540" y="3142360"/>
            <a:ext cx="5505895" cy="3451123"/>
          </a:xfrm>
          <a:prstGeom prst="rect">
            <a:avLst/>
          </a:prstGeom>
        </p:spPr>
      </p:pic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4778477" y="3580883"/>
            <a:ext cx="1711096" cy="44196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altLang="en-US" b="1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放</a:t>
            </a:r>
            <a:r>
              <a:rPr lang="zh-TW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學</a:t>
            </a:r>
            <a:r>
              <a:rPr lang="zh-TW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值勤位置</a:t>
            </a:r>
            <a:endParaRPr lang="zh-TW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4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1579" y="242792"/>
            <a:ext cx="3902535" cy="1229947"/>
          </a:xfrm>
        </p:spPr>
        <p:txBody>
          <a:bodyPr>
            <a:normAutofit/>
          </a:bodyPr>
          <a:lstStyle/>
          <a:p>
            <a:r>
              <a:rPr lang="en-US" altLang="zh-TW" sz="6600" b="1" dirty="0" smtClean="0">
                <a:solidFill>
                  <a:schemeClr val="accent4">
                    <a:lumMod val="75000"/>
                  </a:schemeClr>
                </a:solidFill>
              </a:rPr>
              <a:t>B</a:t>
            </a:r>
            <a:r>
              <a:rPr lang="zh-TW" altLang="en-US" sz="6600" b="1" dirty="0" smtClean="0">
                <a:solidFill>
                  <a:schemeClr val="accent4">
                    <a:lumMod val="75000"/>
                  </a:schemeClr>
                </a:solidFill>
              </a:rPr>
              <a:t> 東大門</a:t>
            </a:r>
            <a:r>
              <a:rPr lang="en-US" altLang="zh-TW" sz="6600" b="1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lang="zh-TW" altLang="en-US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r="7170" b="9142"/>
          <a:stretch/>
        </p:blipFill>
        <p:spPr>
          <a:xfrm>
            <a:off x="3643220" y="3264310"/>
            <a:ext cx="5073444" cy="34035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4263" y="1295758"/>
            <a:ext cx="10627802" cy="1968552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chemeClr val="tx1">
                    <a:lumMod val="95000"/>
                  </a:schemeClr>
                </a:solidFill>
              </a:rPr>
              <a:t>1.</a:t>
            </a:r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</a:rPr>
              <a:t>上學：在機車接送區這一側的斑馬線處。</a:t>
            </a:r>
            <a:endParaRPr lang="en-US" altLang="zh-TW" sz="44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lvl="0" indent="0">
              <a:buNone/>
            </a:pPr>
            <a:r>
              <a:rPr lang="en-US" altLang="zh-TW" sz="4400" b="1" dirty="0" smtClean="0">
                <a:solidFill>
                  <a:schemeClr val="tx1">
                    <a:lumMod val="95000"/>
                  </a:schemeClr>
                </a:solidFill>
              </a:rPr>
              <a:t>2.</a:t>
            </a:r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</a:rPr>
              <a:t>放學：</a:t>
            </a:r>
            <a:r>
              <a:rPr lang="zh-TW" altLang="en-US" sz="4400" b="1" dirty="0">
                <a:solidFill>
                  <a:schemeClr val="tx1">
                    <a:lumMod val="95000"/>
                  </a:schemeClr>
                </a:solidFill>
              </a:rPr>
              <a:t>在機車接送區這一側的斑馬線處。</a:t>
            </a:r>
            <a:endParaRPr lang="en-US" altLang="zh-TW" sz="4400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7" name="文字方塊 2"/>
          <p:cNvSpPr txBox="1">
            <a:spLocks noChangeArrowheads="1"/>
          </p:cNvSpPr>
          <p:nvPr/>
        </p:nvSpPr>
        <p:spPr bwMode="auto">
          <a:xfrm>
            <a:off x="4671947" y="3441291"/>
            <a:ext cx="2279269" cy="37610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上、放學值勤位置</a:t>
            </a:r>
            <a:endParaRPr lang="zh-TW" b="1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88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131579" y="242792"/>
            <a:ext cx="3902535" cy="1229947"/>
          </a:xfrm>
        </p:spPr>
        <p:txBody>
          <a:bodyPr>
            <a:normAutofit/>
          </a:bodyPr>
          <a:lstStyle/>
          <a:p>
            <a:r>
              <a:rPr lang="en-US" altLang="zh-TW" sz="6600" b="1" dirty="0" smtClean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zh-TW" altLang="en-US" sz="6600" b="1" dirty="0" smtClean="0">
                <a:solidFill>
                  <a:schemeClr val="accent4">
                    <a:lumMod val="75000"/>
                  </a:schemeClr>
                </a:solidFill>
              </a:rPr>
              <a:t> 東大門</a:t>
            </a:r>
            <a:r>
              <a:rPr lang="en-US" altLang="zh-TW" sz="6600" b="1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lang="zh-TW" altLang="en-US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974263" y="1295758"/>
            <a:ext cx="10627802" cy="1968552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chemeClr val="tx1">
                    <a:lumMod val="95000"/>
                  </a:schemeClr>
                </a:solidFill>
              </a:rPr>
              <a:t>1.</a:t>
            </a:r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</a:rPr>
              <a:t>上學：在汽車接送區人行道。</a:t>
            </a:r>
            <a:endParaRPr lang="en-US" altLang="zh-TW" sz="44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lvl="0" indent="0">
              <a:buNone/>
            </a:pPr>
            <a:r>
              <a:rPr lang="en-US" altLang="zh-TW" sz="4400" b="1" dirty="0" smtClean="0">
                <a:solidFill>
                  <a:schemeClr val="tx1">
                    <a:lumMod val="95000"/>
                  </a:schemeClr>
                </a:solidFill>
              </a:rPr>
              <a:t>2.</a:t>
            </a:r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</a:rPr>
              <a:t>放學：在東大門口斑馬線</a:t>
            </a:r>
            <a:r>
              <a:rPr lang="en-US" altLang="zh-TW" sz="4400" b="1" dirty="0" smtClean="0">
                <a:solidFill>
                  <a:schemeClr val="tx1">
                    <a:lumMod val="95000"/>
                  </a:schemeClr>
                </a:solidFill>
              </a:rPr>
              <a:t>(</a:t>
            </a:r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</a:rPr>
              <a:t>導護</a:t>
            </a:r>
            <a:r>
              <a:rPr lang="en-US" altLang="zh-TW" sz="4400" b="1" dirty="0" smtClean="0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</a:rPr>
              <a:t>的對面</a:t>
            </a:r>
            <a:r>
              <a:rPr lang="en-US" altLang="zh-TW" sz="4400" b="1" dirty="0" smtClean="0">
                <a:solidFill>
                  <a:schemeClr val="tx1">
                    <a:lumMod val="95000"/>
                  </a:schemeClr>
                </a:solidFill>
              </a:rPr>
              <a:t>)</a:t>
            </a:r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</a:rPr>
              <a:t>。</a:t>
            </a:r>
            <a:endParaRPr lang="en-US" altLang="zh-TW" sz="4400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26093" r="33979" b="22867"/>
          <a:stretch/>
        </p:blipFill>
        <p:spPr>
          <a:xfrm>
            <a:off x="478916" y="3439095"/>
            <a:ext cx="3702467" cy="236214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27241" r="34300" b="21577"/>
          <a:stretch/>
        </p:blipFill>
        <p:spPr>
          <a:xfrm>
            <a:off x="3414919" y="4855565"/>
            <a:ext cx="2873245" cy="1701076"/>
          </a:xfrm>
          <a:prstGeom prst="rect">
            <a:avLst/>
          </a:prstGeom>
        </p:spPr>
      </p:pic>
      <p:pic>
        <p:nvPicPr>
          <p:cNvPr id="8" name="圖片 7" descr="C:\Users\ASUS\Desktop\新增資料夾\IMG_47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53" y="3510116"/>
            <a:ext cx="4699247" cy="28995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7017613" y="6345555"/>
            <a:ext cx="1229455" cy="422171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東大門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2"/>
          <p:cNvSpPr txBox="1">
            <a:spLocks noChangeArrowheads="1"/>
          </p:cNvSpPr>
          <p:nvPr/>
        </p:nvSpPr>
        <p:spPr bwMode="auto">
          <a:xfrm>
            <a:off x="1586860" y="5774097"/>
            <a:ext cx="1879773" cy="40386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sz="20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上學值勤位置</a:t>
            </a:r>
            <a:endParaRPr lang="zh-TW" sz="2000" b="1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2" name="向右箭號 11"/>
          <p:cNvSpPr/>
          <p:nvPr/>
        </p:nvSpPr>
        <p:spPr>
          <a:xfrm rot="2456397">
            <a:off x="6681422" y="5695282"/>
            <a:ext cx="1007933" cy="20223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7273105" y="3319616"/>
            <a:ext cx="1959672" cy="3810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sz="20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放學值勤位置</a:t>
            </a:r>
            <a:endParaRPr lang="zh-TW" sz="2000" b="1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4" name="文字方塊 2"/>
          <p:cNvSpPr txBox="1">
            <a:spLocks noChangeArrowheads="1"/>
          </p:cNvSpPr>
          <p:nvPr/>
        </p:nvSpPr>
        <p:spPr bwMode="auto">
          <a:xfrm>
            <a:off x="10539851" y="5210712"/>
            <a:ext cx="807720" cy="3581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en-US" sz="1000" kern="1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zh-TW" sz="1000" kern="1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東大門</a:t>
            </a:r>
            <a:r>
              <a:rPr lang="en-US" sz="1000" kern="1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endParaRPr lang="zh-TW" sz="12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126905"/>
            <a:ext cx="4325322" cy="1328269"/>
          </a:xfrm>
        </p:spPr>
        <p:txBody>
          <a:bodyPr/>
          <a:lstStyle/>
          <a:p>
            <a:r>
              <a:rPr lang="en-US" altLang="zh-TW" sz="6600" b="1" dirty="0" smtClean="0">
                <a:solidFill>
                  <a:srgbClr val="B258D3">
                    <a:lumMod val="75000"/>
                  </a:srgbClr>
                </a:solidFill>
              </a:rPr>
              <a:t>D</a:t>
            </a:r>
            <a:r>
              <a:rPr lang="zh-TW" altLang="en-US" sz="6600" b="1" dirty="0" smtClean="0">
                <a:solidFill>
                  <a:srgbClr val="B258D3">
                    <a:lumMod val="75000"/>
                  </a:srgbClr>
                </a:solidFill>
              </a:rPr>
              <a:t>國豐十街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7951" y="1455172"/>
            <a:ext cx="5838157" cy="3787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000" b="1" dirty="0" smtClean="0"/>
              <a:t>1.</a:t>
            </a:r>
            <a:r>
              <a:rPr lang="zh-TW" altLang="en-US" sz="4000" b="1" dirty="0" smtClean="0"/>
              <a:t>上學：國豐十街</a:t>
            </a:r>
            <a:endParaRPr lang="en-US" altLang="zh-TW" sz="4000" b="1" dirty="0" smtClean="0"/>
          </a:p>
          <a:p>
            <a:pPr marL="0" indent="0">
              <a:buNone/>
            </a:pPr>
            <a:r>
              <a:rPr lang="en-US" altLang="zh-TW" sz="4000" b="1" dirty="0" smtClean="0"/>
              <a:t>2.</a:t>
            </a:r>
            <a:r>
              <a:rPr lang="zh-TW" altLang="en-US" sz="4000" b="1" dirty="0" smtClean="0"/>
              <a:t>放學</a:t>
            </a:r>
            <a:r>
              <a:rPr lang="zh-TW" altLang="en-US" sz="4000" b="1" dirty="0"/>
              <a:t>： 國豐十街</a:t>
            </a:r>
            <a:r>
              <a:rPr lang="en-US" altLang="zh-TW" sz="4000" b="1" dirty="0"/>
              <a:t>237</a:t>
            </a:r>
            <a:r>
              <a:rPr lang="zh-TW" altLang="en-US" sz="4000" b="1" dirty="0"/>
              <a:t>號</a:t>
            </a:r>
            <a:endParaRPr lang="en-US" altLang="zh-TW" sz="4000" b="1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 r="13333"/>
          <a:stretch/>
        </p:blipFill>
        <p:spPr>
          <a:xfrm>
            <a:off x="6684884" y="1268066"/>
            <a:ext cx="5227263" cy="4315530"/>
          </a:xfrm>
          <a:prstGeom prst="rect">
            <a:avLst/>
          </a:prstGeom>
        </p:spPr>
      </p:pic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8232573" y="1870931"/>
            <a:ext cx="414278" cy="1094211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上學</a:t>
            </a: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位置</a:t>
            </a:r>
            <a:endParaRPr kumimoji="0" lang="zh-TW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35"/>
          <a:stretch/>
        </p:blipFill>
        <p:spPr bwMode="auto">
          <a:xfrm>
            <a:off x="1244537" y="3348932"/>
            <a:ext cx="4872177" cy="3222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笑臉 7"/>
          <p:cNvSpPr/>
          <p:nvPr/>
        </p:nvSpPr>
        <p:spPr>
          <a:xfrm>
            <a:off x="2018449" y="5124582"/>
            <a:ext cx="236220" cy="236220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2964861">
            <a:off x="1559896" y="4704127"/>
            <a:ext cx="579755" cy="239395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1313432" y="5937656"/>
            <a:ext cx="1882473" cy="44196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sz="20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放學值勤位置</a:t>
            </a:r>
            <a:endParaRPr lang="zh-TW" sz="2000" b="1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17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9296" y="274905"/>
            <a:ext cx="5338045" cy="1478570"/>
          </a:xfrm>
        </p:spPr>
        <p:txBody>
          <a:bodyPr/>
          <a:lstStyle/>
          <a:p>
            <a:r>
              <a:rPr lang="en-US" altLang="zh-TW" sz="6600" b="1" dirty="0" smtClean="0">
                <a:solidFill>
                  <a:srgbClr val="B258D3">
                    <a:lumMod val="75000"/>
                  </a:srgbClr>
                </a:solidFill>
              </a:rPr>
              <a:t>E</a:t>
            </a:r>
            <a:r>
              <a:rPr lang="zh-TW" altLang="en-US" sz="6600" b="1" dirty="0" smtClean="0">
                <a:solidFill>
                  <a:srgbClr val="B258D3">
                    <a:lumMod val="75000"/>
                  </a:srgbClr>
                </a:solidFill>
              </a:rPr>
              <a:t> 國強十三街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4083" y="545378"/>
            <a:ext cx="6370433" cy="937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b="1" dirty="0" smtClean="0"/>
              <a:t>1.</a:t>
            </a:r>
            <a:r>
              <a:rPr lang="zh-TW" altLang="en-US" sz="4400" b="1" dirty="0" smtClean="0"/>
              <a:t>上學：國強十三街口</a:t>
            </a:r>
            <a:endParaRPr lang="zh-TW" altLang="en-US" sz="4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r="11182" b="7384"/>
          <a:stretch/>
        </p:blipFill>
        <p:spPr>
          <a:xfrm>
            <a:off x="6849554" y="1561646"/>
            <a:ext cx="4851815" cy="3400971"/>
          </a:xfrm>
          <a:prstGeom prst="rect">
            <a:avLst/>
          </a:prstGeom>
        </p:spPr>
      </p:pic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6950223" y="4510642"/>
            <a:ext cx="2016224" cy="39586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上學值勤位置圖</a:t>
            </a:r>
            <a:endParaRPr kumimoji="0" lang="zh-TW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3752" y="1746976"/>
            <a:ext cx="4759067" cy="184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zh-TW" sz="4400" b="1" dirty="0" smtClean="0">
                <a:solidFill>
                  <a:prstClr val="white"/>
                </a:solidFill>
              </a:rPr>
              <a:t>2.</a:t>
            </a:r>
            <a:r>
              <a:rPr lang="zh-TW" altLang="en-US" sz="4400" b="1" dirty="0" smtClean="0">
                <a:solidFill>
                  <a:prstClr val="white"/>
                </a:solidFill>
              </a:rPr>
              <a:t>放學：</a:t>
            </a:r>
            <a:endParaRPr lang="en-US" altLang="zh-TW" sz="4400" b="1" dirty="0" smtClean="0">
              <a:solidFill>
                <a:prstClr val="white"/>
              </a:solidFill>
            </a:endParaRPr>
          </a:p>
          <a:p>
            <a:pPr lvl="0" defTabSz="91440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zh-TW" altLang="en-US" sz="4400" b="1" dirty="0" smtClean="0">
                <a:solidFill>
                  <a:prstClr val="white"/>
                </a:solidFill>
              </a:rPr>
              <a:t>國豐十街 </a:t>
            </a:r>
            <a:r>
              <a:rPr lang="en-US" altLang="zh-TW" sz="4400" b="1" dirty="0" smtClean="0">
                <a:solidFill>
                  <a:prstClr val="white"/>
                </a:solidFill>
              </a:rPr>
              <a:t>(</a:t>
            </a:r>
            <a:r>
              <a:rPr lang="zh-TW" altLang="en-US" sz="4400" b="1" dirty="0" smtClean="0">
                <a:solidFill>
                  <a:prstClr val="white"/>
                </a:solidFill>
              </a:rPr>
              <a:t>九天宮</a:t>
            </a:r>
            <a:r>
              <a:rPr lang="en-US" altLang="zh-TW" sz="4400" b="1" dirty="0" smtClean="0">
                <a:solidFill>
                  <a:prstClr val="white"/>
                </a:solidFill>
              </a:rPr>
              <a:t>)</a:t>
            </a:r>
            <a:endParaRPr lang="zh-TW" altLang="en-US" sz="4400" b="1" dirty="0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09" y="3746090"/>
            <a:ext cx="4149213" cy="3111910"/>
          </a:xfrm>
          <a:prstGeom prst="rect">
            <a:avLst/>
          </a:prstGeom>
        </p:spPr>
      </p:pic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1012452" y="4122778"/>
            <a:ext cx="403860" cy="1710901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放學值勤位置圖</a:t>
            </a:r>
            <a:endParaRPr kumimoji="0" lang="zh-TW" altLang="en-US" sz="1200" b="1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35732" r="62325" b="35023"/>
          <a:stretch/>
        </p:blipFill>
        <p:spPr bwMode="auto">
          <a:xfrm>
            <a:off x="1892898" y="5132438"/>
            <a:ext cx="1455420" cy="952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37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205564"/>
            <a:ext cx="3401090" cy="1259443"/>
          </a:xfrm>
        </p:spPr>
        <p:txBody>
          <a:bodyPr>
            <a:normAutofit/>
          </a:bodyPr>
          <a:lstStyle/>
          <a:p>
            <a:r>
              <a:rPr lang="en-US" altLang="zh-TW" sz="6600" b="1" dirty="0">
                <a:solidFill>
                  <a:srgbClr val="B258D3">
                    <a:lumMod val="75000"/>
                  </a:srgbClr>
                </a:solidFill>
              </a:rPr>
              <a:t>F</a:t>
            </a:r>
            <a:r>
              <a:rPr lang="zh-TW" altLang="en-US" sz="6600" b="1" dirty="0">
                <a:solidFill>
                  <a:srgbClr val="B258D3">
                    <a:lumMod val="75000"/>
                  </a:srgbClr>
                </a:solidFill>
              </a:rPr>
              <a:t> 北大門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75528" y="489511"/>
            <a:ext cx="5829659" cy="1056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b="1" dirty="0" smtClean="0"/>
              <a:t>1.</a:t>
            </a:r>
            <a:r>
              <a:rPr lang="zh-TW" altLang="en-US" sz="4400" b="1" dirty="0" smtClean="0"/>
              <a:t>上學：北大門正門口</a:t>
            </a:r>
            <a:endParaRPr lang="zh-TW" altLang="en-US" sz="4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76" y="1433577"/>
            <a:ext cx="3703484" cy="27776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44" y="4316362"/>
            <a:ext cx="3205316" cy="2403987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723543" y="1670433"/>
            <a:ext cx="3995942" cy="2366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7000" b="1" dirty="0" smtClean="0"/>
              <a:t>2.</a:t>
            </a:r>
            <a:r>
              <a:rPr lang="zh-TW" altLang="en-US" sz="7000" b="1" dirty="0" smtClean="0"/>
              <a:t>放學：</a:t>
            </a:r>
            <a:endParaRPr lang="en-US" altLang="zh-TW" sz="7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100" b="1" dirty="0" smtClean="0"/>
              <a:t>  *帶專車路對至定點</a:t>
            </a:r>
            <a:endParaRPr lang="en-US" altLang="zh-TW" sz="51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100" b="1" dirty="0" smtClean="0"/>
              <a:t>  *帶文中路隊過文中路</a:t>
            </a:r>
            <a:endParaRPr lang="en-US" altLang="zh-TW" sz="51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400" b="1" dirty="0"/>
              <a:t> 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75" y="3753461"/>
            <a:ext cx="4057445" cy="30430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r="20891" b="10731"/>
          <a:stretch/>
        </p:blipFill>
        <p:spPr>
          <a:xfrm>
            <a:off x="357830" y="3431457"/>
            <a:ext cx="2271250" cy="1622323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 rot="14979622">
            <a:off x="2548619" y="5985794"/>
            <a:ext cx="1214538" cy="312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3794381" y="5275003"/>
            <a:ext cx="1461199" cy="226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2"/>
          <p:cNvSpPr txBox="1">
            <a:spLocks noChangeArrowheads="1"/>
          </p:cNvSpPr>
          <p:nvPr/>
        </p:nvSpPr>
        <p:spPr bwMode="auto">
          <a:xfrm>
            <a:off x="9090357" y="1473367"/>
            <a:ext cx="1569720" cy="44196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en-US" sz="1600" b="1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sz="1600" b="1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上學值勤位置</a:t>
            </a:r>
            <a:endParaRPr lang="zh-TW" sz="12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2" name="文字方塊 2"/>
          <p:cNvSpPr txBox="1">
            <a:spLocks noChangeArrowheads="1"/>
          </p:cNvSpPr>
          <p:nvPr/>
        </p:nvSpPr>
        <p:spPr bwMode="auto">
          <a:xfrm>
            <a:off x="800067" y="4875146"/>
            <a:ext cx="1684020" cy="51054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sz="20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放學排隊處</a:t>
            </a:r>
            <a:endParaRPr lang="zh-TW" sz="12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5395699" y="4426134"/>
            <a:ext cx="335280" cy="525780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zh-TW" sz="1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銀河</a:t>
            </a:r>
            <a:endParaRPr lang="zh-TW" sz="12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4" name="文字方塊 2"/>
          <p:cNvSpPr txBox="1">
            <a:spLocks noChangeArrowheads="1"/>
          </p:cNvSpPr>
          <p:nvPr/>
        </p:nvSpPr>
        <p:spPr bwMode="auto">
          <a:xfrm>
            <a:off x="4351759" y="6046929"/>
            <a:ext cx="2758440" cy="7620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20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sz="20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帶專車路對至定點</a:t>
            </a:r>
            <a:endParaRPr lang="zh-TW" sz="12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20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2.</a:t>
            </a:r>
            <a:r>
              <a:rPr lang="zh-TW" sz="20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帶文中路隊過文中路</a:t>
            </a:r>
            <a:endParaRPr lang="zh-TW" sz="120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790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電路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電路</Template>
  <TotalTime>368</TotalTime>
  <Words>265</Words>
  <Application>Microsoft Office PowerPoint</Application>
  <PresentationFormat>寬螢幕</PresentationFormat>
  <Paragraphs>46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6" baseType="lpstr">
      <vt:lpstr>新細明體</vt:lpstr>
      <vt:lpstr>Arial</vt:lpstr>
      <vt:lpstr>Calibri</vt:lpstr>
      <vt:lpstr>Century Gothic</vt:lpstr>
      <vt:lpstr>Times New Roman</vt:lpstr>
      <vt:lpstr>Trebuchet MS</vt:lpstr>
      <vt:lpstr>Tw Cen MT</vt:lpstr>
      <vt:lpstr>電路</vt:lpstr>
      <vt:lpstr>龍安國小106學年度</vt:lpstr>
      <vt:lpstr>交通安全宣導</vt:lpstr>
      <vt:lpstr>A 總導護</vt:lpstr>
      <vt:lpstr>B 東大門1</vt:lpstr>
      <vt:lpstr>C 東大門2</vt:lpstr>
      <vt:lpstr>D國豐十街</vt:lpstr>
      <vt:lpstr>E 國強十三街</vt:lpstr>
      <vt:lpstr>F 北大門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龍安國小</dc:title>
  <dc:creator>USER</dc:creator>
  <cp:lastModifiedBy>USER</cp:lastModifiedBy>
  <cp:revision>20</cp:revision>
  <dcterms:created xsi:type="dcterms:W3CDTF">2017-08-28T04:03:12Z</dcterms:created>
  <dcterms:modified xsi:type="dcterms:W3CDTF">2017-08-28T10:20:30Z</dcterms:modified>
</cp:coreProperties>
</file>