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83" r:id="rId7"/>
    <p:sldId id="289" r:id="rId8"/>
    <p:sldId id="285" r:id="rId9"/>
    <p:sldId id="291" r:id="rId10"/>
    <p:sldId id="281" r:id="rId11"/>
    <p:sldId id="282" r:id="rId12"/>
    <p:sldId id="286" r:id="rId13"/>
    <p:sldId id="292" r:id="rId14"/>
    <p:sldId id="284" r:id="rId15"/>
    <p:sldId id="290" r:id="rId16"/>
    <p:sldId id="293" r:id="rId17"/>
    <p:sldId id="294" r:id="rId18"/>
    <p:sldId id="320" r:id="rId19"/>
    <p:sldId id="295" r:id="rId20"/>
    <p:sldId id="297" r:id="rId21"/>
    <p:sldId id="296" r:id="rId22"/>
    <p:sldId id="298" r:id="rId23"/>
    <p:sldId id="271" r:id="rId24"/>
    <p:sldId id="275" r:id="rId25"/>
    <p:sldId id="278" r:id="rId26"/>
    <p:sldId id="273" r:id="rId27"/>
    <p:sldId id="274" r:id="rId28"/>
    <p:sldId id="287" r:id="rId29"/>
    <p:sldId id="288" r:id="rId30"/>
    <p:sldId id="276" r:id="rId31"/>
    <p:sldId id="279" r:id="rId32"/>
    <p:sldId id="277" r:id="rId33"/>
    <p:sldId id="280" r:id="rId34"/>
    <p:sldId id="300" r:id="rId35"/>
    <p:sldId id="306" r:id="rId36"/>
    <p:sldId id="301" r:id="rId37"/>
    <p:sldId id="307" r:id="rId38"/>
    <p:sldId id="302" r:id="rId39"/>
    <p:sldId id="308" r:id="rId40"/>
    <p:sldId id="303" r:id="rId41"/>
    <p:sldId id="304" r:id="rId42"/>
    <p:sldId id="299" r:id="rId43"/>
    <p:sldId id="305" r:id="rId44"/>
    <p:sldId id="319" r:id="rId45"/>
    <p:sldId id="261" r:id="rId46"/>
    <p:sldId id="262" r:id="rId47"/>
    <p:sldId id="263" r:id="rId48"/>
    <p:sldId id="264" r:id="rId49"/>
    <p:sldId id="269" r:id="rId50"/>
    <p:sldId id="270" r:id="rId51"/>
    <p:sldId id="265" r:id="rId52"/>
    <p:sldId id="266" r:id="rId53"/>
    <p:sldId id="267" r:id="rId54"/>
    <p:sldId id="26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272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17D2D-5BEE-4B09-97C1-7F6AB534991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4C4B8BD-4921-49A4-B6FC-342379334272}">
      <dgm:prSet phldrT="[文字]"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一年級學生常錯問題類型與解析</a:t>
          </a:r>
        </a:p>
      </dgm:t>
    </dgm:pt>
    <dgm:pt modelId="{3E04D84F-C8C4-4E8E-B020-CFF6E03D0DA4}" type="parTrans" cxnId="{9766996B-25B1-404E-8CAD-2DED856EE02D}">
      <dgm:prSet/>
      <dgm:spPr/>
      <dgm:t>
        <a:bodyPr/>
        <a:lstStyle/>
        <a:p>
          <a:endParaRPr lang="zh-TW" altLang="en-US"/>
        </a:p>
      </dgm:t>
    </dgm:pt>
    <dgm:pt modelId="{77E7D42F-D1BA-4A1A-9021-E3648DFC43CD}" type="sibTrans" cxnId="{9766996B-25B1-404E-8CAD-2DED856EE02D}">
      <dgm:prSet/>
      <dgm:spPr/>
      <dgm:t>
        <a:bodyPr/>
        <a:lstStyle/>
        <a:p>
          <a:endParaRPr lang="zh-TW" altLang="en-US"/>
        </a:p>
      </dgm:t>
    </dgm:pt>
    <dgm:pt modelId="{43FFB2B2-785D-4738-A8C2-6868A1A0BE80}">
      <dgm:prSet phldrT="[文字]"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四年級學生常錯問題類型與解析</a:t>
          </a:r>
        </a:p>
      </dgm:t>
    </dgm:pt>
    <dgm:pt modelId="{504917AE-5763-47C9-8944-E355A5517816}" type="parTrans" cxnId="{357E1863-979D-43DB-88AC-FBD9A0ED26FA}">
      <dgm:prSet/>
      <dgm:spPr/>
      <dgm:t>
        <a:bodyPr/>
        <a:lstStyle/>
        <a:p>
          <a:endParaRPr lang="zh-TW" altLang="en-US"/>
        </a:p>
      </dgm:t>
    </dgm:pt>
    <dgm:pt modelId="{FAC820FF-DA07-4258-8252-76B71F0F4308}" type="sibTrans" cxnId="{357E1863-979D-43DB-88AC-FBD9A0ED26FA}">
      <dgm:prSet/>
      <dgm:spPr/>
      <dgm:t>
        <a:bodyPr/>
        <a:lstStyle/>
        <a:p>
          <a:endParaRPr lang="zh-TW" altLang="en-US"/>
        </a:p>
      </dgm:t>
    </dgm:pt>
    <dgm:pt modelId="{A5116EA9-D011-4B3F-A0A2-38B7D99A4450}">
      <dgm:prSet phldrT="[文字]"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五年級學生常錯問題類型與解析</a:t>
          </a:r>
          <a:endParaRPr lang="zh-TW" altLang="en-US" dirty="0"/>
        </a:p>
      </dgm:t>
    </dgm:pt>
    <dgm:pt modelId="{C6BC9C4C-0723-43D3-8755-67D130EEC49F}" type="parTrans" cxnId="{C62655D0-60B6-45B7-AA77-566E8E05B331}">
      <dgm:prSet/>
      <dgm:spPr/>
      <dgm:t>
        <a:bodyPr/>
        <a:lstStyle/>
        <a:p>
          <a:endParaRPr lang="zh-TW" altLang="en-US"/>
        </a:p>
      </dgm:t>
    </dgm:pt>
    <dgm:pt modelId="{5108A430-E19A-4535-AC86-D8A46D4F20AF}" type="sibTrans" cxnId="{C62655D0-60B6-45B7-AA77-566E8E05B331}">
      <dgm:prSet/>
      <dgm:spPr/>
      <dgm:t>
        <a:bodyPr/>
        <a:lstStyle/>
        <a:p>
          <a:endParaRPr lang="zh-TW" altLang="en-US"/>
        </a:p>
      </dgm:t>
    </dgm:pt>
    <dgm:pt modelId="{8B0BAD5F-C8B1-4232-BA12-1CB2A9B1A41D}">
      <dgm:prSet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六年級學生常錯問題類型與解析</a:t>
          </a:r>
          <a:endParaRPr lang="zh-TW" altLang="en-US" dirty="0"/>
        </a:p>
      </dgm:t>
    </dgm:pt>
    <dgm:pt modelId="{1D735B0F-3644-4C28-8EF4-CC5968570FBE}" type="parTrans" cxnId="{591DBEFC-B18E-4884-90F4-0EC354AABD04}">
      <dgm:prSet/>
      <dgm:spPr/>
      <dgm:t>
        <a:bodyPr/>
        <a:lstStyle/>
        <a:p>
          <a:endParaRPr lang="zh-TW" altLang="en-US"/>
        </a:p>
      </dgm:t>
    </dgm:pt>
    <dgm:pt modelId="{A3E8BF9A-DB53-4925-967F-2EE5CC328477}" type="sibTrans" cxnId="{591DBEFC-B18E-4884-90F4-0EC354AABD04}">
      <dgm:prSet/>
      <dgm:spPr/>
      <dgm:t>
        <a:bodyPr/>
        <a:lstStyle/>
        <a:p>
          <a:endParaRPr lang="zh-TW" altLang="en-US"/>
        </a:p>
      </dgm:t>
    </dgm:pt>
    <dgm:pt modelId="{E2D14038-F0A7-46E9-AA5D-139672927884}">
      <dgm:prSet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三年級學生常錯問題類型與解析</a:t>
          </a:r>
          <a:endParaRPr lang="zh-TW" altLang="en-US" dirty="0"/>
        </a:p>
      </dgm:t>
    </dgm:pt>
    <dgm:pt modelId="{3B473E3A-799D-4342-B984-CFF76974EFEC}" type="parTrans" cxnId="{03237095-4F14-4157-90E0-1AFA3E5BAEAC}">
      <dgm:prSet/>
      <dgm:spPr/>
      <dgm:t>
        <a:bodyPr/>
        <a:lstStyle/>
        <a:p>
          <a:endParaRPr lang="zh-TW" altLang="en-US"/>
        </a:p>
      </dgm:t>
    </dgm:pt>
    <dgm:pt modelId="{4B32877F-0BD2-4D34-8433-C2363E404153}" type="sibTrans" cxnId="{03237095-4F14-4157-90E0-1AFA3E5BAEAC}">
      <dgm:prSet/>
      <dgm:spPr/>
      <dgm:t>
        <a:bodyPr/>
        <a:lstStyle/>
        <a:p>
          <a:endParaRPr lang="zh-TW" altLang="en-US"/>
        </a:p>
      </dgm:t>
    </dgm:pt>
    <dgm:pt modelId="{7F0870E9-97EC-4C8E-A0BE-7C80B68DFDC9}">
      <dgm:prSet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二年級學生常錯問題類型與解析</a:t>
          </a:r>
        </a:p>
      </dgm:t>
    </dgm:pt>
    <dgm:pt modelId="{162A500E-95AC-4820-B0F8-56B18E597706}" type="parTrans" cxnId="{8D10030D-9B02-44A6-83C8-3A687DEC4858}">
      <dgm:prSet/>
      <dgm:spPr/>
      <dgm:t>
        <a:bodyPr/>
        <a:lstStyle/>
        <a:p>
          <a:endParaRPr lang="zh-TW" altLang="en-US"/>
        </a:p>
      </dgm:t>
    </dgm:pt>
    <dgm:pt modelId="{D647D076-41DD-498B-ABE3-0BF4D9B793D2}" type="sibTrans" cxnId="{8D10030D-9B02-44A6-83C8-3A687DEC4858}">
      <dgm:prSet/>
      <dgm:spPr/>
      <dgm:t>
        <a:bodyPr/>
        <a:lstStyle/>
        <a:p>
          <a:endParaRPr lang="zh-TW" altLang="en-US"/>
        </a:p>
      </dgm:t>
    </dgm:pt>
    <dgm:pt modelId="{D0699AC5-15CB-4F21-B6C9-96BD9418C753}" type="pres">
      <dgm:prSet presAssocID="{17417D2D-5BEE-4B09-97C1-7F6AB534991C}" presName="Name0" presStyleCnt="0">
        <dgm:presLayoutVars>
          <dgm:chMax val="7"/>
          <dgm:chPref val="7"/>
          <dgm:dir/>
        </dgm:presLayoutVars>
      </dgm:prSet>
      <dgm:spPr/>
    </dgm:pt>
    <dgm:pt modelId="{9123A27D-3F1E-4ED4-97CE-255A4BF970EB}" type="pres">
      <dgm:prSet presAssocID="{17417D2D-5BEE-4B09-97C1-7F6AB534991C}" presName="Name1" presStyleCnt="0"/>
      <dgm:spPr/>
    </dgm:pt>
    <dgm:pt modelId="{97920BC6-CF99-4847-B06D-260568B9EFB8}" type="pres">
      <dgm:prSet presAssocID="{17417D2D-5BEE-4B09-97C1-7F6AB534991C}" presName="cycle" presStyleCnt="0"/>
      <dgm:spPr/>
    </dgm:pt>
    <dgm:pt modelId="{FA855F3B-10FD-476B-ACE9-B9D4228BBFEB}" type="pres">
      <dgm:prSet presAssocID="{17417D2D-5BEE-4B09-97C1-7F6AB534991C}" presName="srcNode" presStyleLbl="node1" presStyleIdx="0" presStyleCnt="6"/>
      <dgm:spPr/>
    </dgm:pt>
    <dgm:pt modelId="{D22847BA-17F3-4A9E-AF40-F89A8FF11BB4}" type="pres">
      <dgm:prSet presAssocID="{17417D2D-5BEE-4B09-97C1-7F6AB534991C}" presName="conn" presStyleLbl="parChTrans1D2" presStyleIdx="0" presStyleCnt="1"/>
      <dgm:spPr/>
    </dgm:pt>
    <dgm:pt modelId="{062741D0-BAFD-4D32-811B-CCDB2AB84EFC}" type="pres">
      <dgm:prSet presAssocID="{17417D2D-5BEE-4B09-97C1-7F6AB534991C}" presName="extraNode" presStyleLbl="node1" presStyleIdx="0" presStyleCnt="6"/>
      <dgm:spPr/>
    </dgm:pt>
    <dgm:pt modelId="{108D0DF1-4387-4513-A00E-FC59A348BA06}" type="pres">
      <dgm:prSet presAssocID="{17417D2D-5BEE-4B09-97C1-7F6AB534991C}" presName="dstNode" presStyleLbl="node1" presStyleIdx="0" presStyleCnt="6"/>
      <dgm:spPr/>
    </dgm:pt>
    <dgm:pt modelId="{53A8DD24-424F-4E06-BCBF-C7050CA050D1}" type="pres">
      <dgm:prSet presAssocID="{A4C4B8BD-4921-49A4-B6FC-342379334272}" presName="text_1" presStyleLbl="node1" presStyleIdx="0" presStyleCnt="6">
        <dgm:presLayoutVars>
          <dgm:bulletEnabled val="1"/>
        </dgm:presLayoutVars>
      </dgm:prSet>
      <dgm:spPr/>
    </dgm:pt>
    <dgm:pt modelId="{70E22B6A-826C-44F6-B848-87BACF45E489}" type="pres">
      <dgm:prSet presAssocID="{A4C4B8BD-4921-49A4-B6FC-342379334272}" presName="accent_1" presStyleCnt="0"/>
      <dgm:spPr/>
    </dgm:pt>
    <dgm:pt modelId="{7B859B7D-648F-4B37-B81A-97F11B74F975}" type="pres">
      <dgm:prSet presAssocID="{A4C4B8BD-4921-49A4-B6FC-342379334272}" presName="accentRepeatNode" presStyleLbl="solidFgAcc1" presStyleIdx="0" presStyleCnt="6"/>
      <dgm:spPr/>
    </dgm:pt>
    <dgm:pt modelId="{4BB0EE62-C655-4ABF-B702-05D58945A444}" type="pres">
      <dgm:prSet presAssocID="{7F0870E9-97EC-4C8E-A0BE-7C80B68DFDC9}" presName="text_2" presStyleLbl="node1" presStyleIdx="1" presStyleCnt="6">
        <dgm:presLayoutVars>
          <dgm:bulletEnabled val="1"/>
        </dgm:presLayoutVars>
      </dgm:prSet>
      <dgm:spPr/>
    </dgm:pt>
    <dgm:pt modelId="{790CB173-D19B-4B4B-B7D7-39A8022DC2A8}" type="pres">
      <dgm:prSet presAssocID="{7F0870E9-97EC-4C8E-A0BE-7C80B68DFDC9}" presName="accent_2" presStyleCnt="0"/>
      <dgm:spPr/>
    </dgm:pt>
    <dgm:pt modelId="{9BABB00A-9B8C-436A-9601-03DB902333E5}" type="pres">
      <dgm:prSet presAssocID="{7F0870E9-97EC-4C8E-A0BE-7C80B68DFDC9}" presName="accentRepeatNode" presStyleLbl="solidFgAcc1" presStyleIdx="1" presStyleCnt="6"/>
      <dgm:spPr/>
    </dgm:pt>
    <dgm:pt modelId="{81AC9064-2B80-4A03-9866-7E4AA9A787F7}" type="pres">
      <dgm:prSet presAssocID="{E2D14038-F0A7-46E9-AA5D-139672927884}" presName="text_3" presStyleLbl="node1" presStyleIdx="2" presStyleCnt="6">
        <dgm:presLayoutVars>
          <dgm:bulletEnabled val="1"/>
        </dgm:presLayoutVars>
      </dgm:prSet>
      <dgm:spPr/>
    </dgm:pt>
    <dgm:pt modelId="{82A1A49F-A66F-4552-8FD8-4F05A30FD5B6}" type="pres">
      <dgm:prSet presAssocID="{E2D14038-F0A7-46E9-AA5D-139672927884}" presName="accent_3" presStyleCnt="0"/>
      <dgm:spPr/>
    </dgm:pt>
    <dgm:pt modelId="{6FC5B22A-50AD-4E72-8C99-51B5C306F967}" type="pres">
      <dgm:prSet presAssocID="{E2D14038-F0A7-46E9-AA5D-139672927884}" presName="accentRepeatNode" presStyleLbl="solidFgAcc1" presStyleIdx="2" presStyleCnt="6"/>
      <dgm:spPr/>
    </dgm:pt>
    <dgm:pt modelId="{233793E2-ECB0-4FA3-BFFB-DF40F2504FB7}" type="pres">
      <dgm:prSet presAssocID="{43FFB2B2-785D-4738-A8C2-6868A1A0BE80}" presName="text_4" presStyleLbl="node1" presStyleIdx="3" presStyleCnt="6">
        <dgm:presLayoutVars>
          <dgm:bulletEnabled val="1"/>
        </dgm:presLayoutVars>
      </dgm:prSet>
      <dgm:spPr/>
    </dgm:pt>
    <dgm:pt modelId="{1DABD08A-A9C9-447F-95D2-4AA004EE0BE0}" type="pres">
      <dgm:prSet presAssocID="{43FFB2B2-785D-4738-A8C2-6868A1A0BE80}" presName="accent_4" presStyleCnt="0"/>
      <dgm:spPr/>
    </dgm:pt>
    <dgm:pt modelId="{A4270008-DFC1-45A3-B7FC-8A8FD258774A}" type="pres">
      <dgm:prSet presAssocID="{43FFB2B2-785D-4738-A8C2-6868A1A0BE80}" presName="accentRepeatNode" presStyleLbl="solidFgAcc1" presStyleIdx="3" presStyleCnt="6"/>
      <dgm:spPr/>
    </dgm:pt>
    <dgm:pt modelId="{59798AE5-B679-445D-882A-994E6072DBB2}" type="pres">
      <dgm:prSet presAssocID="{A5116EA9-D011-4B3F-A0A2-38B7D99A4450}" presName="text_5" presStyleLbl="node1" presStyleIdx="4" presStyleCnt="6">
        <dgm:presLayoutVars>
          <dgm:bulletEnabled val="1"/>
        </dgm:presLayoutVars>
      </dgm:prSet>
      <dgm:spPr/>
    </dgm:pt>
    <dgm:pt modelId="{D090BF0F-AA78-433C-8D8D-CC6421373E48}" type="pres">
      <dgm:prSet presAssocID="{A5116EA9-D011-4B3F-A0A2-38B7D99A4450}" presName="accent_5" presStyleCnt="0"/>
      <dgm:spPr/>
    </dgm:pt>
    <dgm:pt modelId="{2E85AB5D-AB9A-4539-9997-F9EBEB7B92A5}" type="pres">
      <dgm:prSet presAssocID="{A5116EA9-D011-4B3F-A0A2-38B7D99A4450}" presName="accentRepeatNode" presStyleLbl="solidFgAcc1" presStyleIdx="4" presStyleCnt="6"/>
      <dgm:spPr/>
    </dgm:pt>
    <dgm:pt modelId="{242DA5B4-B64E-4892-B91C-37F014E6D929}" type="pres">
      <dgm:prSet presAssocID="{8B0BAD5F-C8B1-4232-BA12-1CB2A9B1A41D}" presName="text_6" presStyleLbl="node1" presStyleIdx="5" presStyleCnt="6">
        <dgm:presLayoutVars>
          <dgm:bulletEnabled val="1"/>
        </dgm:presLayoutVars>
      </dgm:prSet>
      <dgm:spPr/>
    </dgm:pt>
    <dgm:pt modelId="{8F446439-BBB6-46D0-AA6D-1377869DCE4E}" type="pres">
      <dgm:prSet presAssocID="{8B0BAD5F-C8B1-4232-BA12-1CB2A9B1A41D}" presName="accent_6" presStyleCnt="0"/>
      <dgm:spPr/>
    </dgm:pt>
    <dgm:pt modelId="{B993D6B0-FCB7-416D-A99E-C1897F7ECF55}" type="pres">
      <dgm:prSet presAssocID="{8B0BAD5F-C8B1-4232-BA12-1CB2A9B1A41D}" presName="accentRepeatNode" presStyleLbl="solidFgAcc1" presStyleIdx="5" presStyleCnt="6"/>
      <dgm:spPr/>
    </dgm:pt>
  </dgm:ptLst>
  <dgm:cxnLst>
    <dgm:cxn modelId="{72E10106-BE6F-4368-AAB4-00877D545FBA}" type="presOf" srcId="{7F0870E9-97EC-4C8E-A0BE-7C80B68DFDC9}" destId="{4BB0EE62-C655-4ABF-B702-05D58945A444}" srcOrd="0" destOrd="0" presId="urn:microsoft.com/office/officeart/2008/layout/VerticalCurvedList"/>
    <dgm:cxn modelId="{1B41AE09-1842-4458-B70C-8C765A187F94}" type="presOf" srcId="{A4C4B8BD-4921-49A4-B6FC-342379334272}" destId="{53A8DD24-424F-4E06-BCBF-C7050CA050D1}" srcOrd="0" destOrd="0" presId="urn:microsoft.com/office/officeart/2008/layout/VerticalCurvedList"/>
    <dgm:cxn modelId="{8D10030D-9B02-44A6-83C8-3A687DEC4858}" srcId="{17417D2D-5BEE-4B09-97C1-7F6AB534991C}" destId="{7F0870E9-97EC-4C8E-A0BE-7C80B68DFDC9}" srcOrd="1" destOrd="0" parTransId="{162A500E-95AC-4820-B0F8-56B18E597706}" sibTransId="{D647D076-41DD-498B-ABE3-0BF4D9B793D2}"/>
    <dgm:cxn modelId="{9768A133-E0AE-4AD5-BE41-C1A12BC87FA4}" type="presOf" srcId="{43FFB2B2-785D-4738-A8C2-6868A1A0BE80}" destId="{233793E2-ECB0-4FA3-BFFB-DF40F2504FB7}" srcOrd="0" destOrd="0" presId="urn:microsoft.com/office/officeart/2008/layout/VerticalCurvedList"/>
    <dgm:cxn modelId="{357E1863-979D-43DB-88AC-FBD9A0ED26FA}" srcId="{17417D2D-5BEE-4B09-97C1-7F6AB534991C}" destId="{43FFB2B2-785D-4738-A8C2-6868A1A0BE80}" srcOrd="3" destOrd="0" parTransId="{504917AE-5763-47C9-8944-E355A5517816}" sibTransId="{FAC820FF-DA07-4258-8252-76B71F0F4308}"/>
    <dgm:cxn modelId="{4138EE48-7A0A-4333-B55B-A382CFE77381}" type="presOf" srcId="{17417D2D-5BEE-4B09-97C1-7F6AB534991C}" destId="{D0699AC5-15CB-4F21-B6C9-96BD9418C753}" srcOrd="0" destOrd="0" presId="urn:microsoft.com/office/officeart/2008/layout/VerticalCurvedList"/>
    <dgm:cxn modelId="{B469234A-8727-47DE-B3A2-E71590A523D2}" type="presOf" srcId="{A5116EA9-D011-4B3F-A0A2-38B7D99A4450}" destId="{59798AE5-B679-445D-882A-994E6072DBB2}" srcOrd="0" destOrd="0" presId="urn:microsoft.com/office/officeart/2008/layout/VerticalCurvedList"/>
    <dgm:cxn modelId="{AAD9474A-36EA-4758-9140-FA7D939C959E}" type="presOf" srcId="{E2D14038-F0A7-46E9-AA5D-139672927884}" destId="{81AC9064-2B80-4A03-9866-7E4AA9A787F7}" srcOrd="0" destOrd="0" presId="urn:microsoft.com/office/officeart/2008/layout/VerticalCurvedList"/>
    <dgm:cxn modelId="{9766996B-25B1-404E-8CAD-2DED856EE02D}" srcId="{17417D2D-5BEE-4B09-97C1-7F6AB534991C}" destId="{A4C4B8BD-4921-49A4-B6FC-342379334272}" srcOrd="0" destOrd="0" parTransId="{3E04D84F-C8C4-4E8E-B020-CFF6E03D0DA4}" sibTransId="{77E7D42F-D1BA-4A1A-9021-E3648DFC43CD}"/>
    <dgm:cxn modelId="{B087876D-A95A-4979-9CAD-0C151250F366}" type="presOf" srcId="{8B0BAD5F-C8B1-4232-BA12-1CB2A9B1A41D}" destId="{242DA5B4-B64E-4892-B91C-37F014E6D929}" srcOrd="0" destOrd="0" presId="urn:microsoft.com/office/officeart/2008/layout/VerticalCurvedList"/>
    <dgm:cxn modelId="{B0735285-CAE3-48E9-91F1-DA2CA43FB325}" type="presOf" srcId="{77E7D42F-D1BA-4A1A-9021-E3648DFC43CD}" destId="{D22847BA-17F3-4A9E-AF40-F89A8FF11BB4}" srcOrd="0" destOrd="0" presId="urn:microsoft.com/office/officeart/2008/layout/VerticalCurvedList"/>
    <dgm:cxn modelId="{03237095-4F14-4157-90E0-1AFA3E5BAEAC}" srcId="{17417D2D-5BEE-4B09-97C1-7F6AB534991C}" destId="{E2D14038-F0A7-46E9-AA5D-139672927884}" srcOrd="2" destOrd="0" parTransId="{3B473E3A-799D-4342-B984-CFF76974EFEC}" sibTransId="{4B32877F-0BD2-4D34-8433-C2363E404153}"/>
    <dgm:cxn modelId="{C62655D0-60B6-45B7-AA77-566E8E05B331}" srcId="{17417D2D-5BEE-4B09-97C1-7F6AB534991C}" destId="{A5116EA9-D011-4B3F-A0A2-38B7D99A4450}" srcOrd="4" destOrd="0" parTransId="{C6BC9C4C-0723-43D3-8755-67D130EEC49F}" sibTransId="{5108A430-E19A-4535-AC86-D8A46D4F20AF}"/>
    <dgm:cxn modelId="{591DBEFC-B18E-4884-90F4-0EC354AABD04}" srcId="{17417D2D-5BEE-4B09-97C1-7F6AB534991C}" destId="{8B0BAD5F-C8B1-4232-BA12-1CB2A9B1A41D}" srcOrd="5" destOrd="0" parTransId="{1D735B0F-3644-4C28-8EF4-CC5968570FBE}" sibTransId="{A3E8BF9A-DB53-4925-967F-2EE5CC328477}"/>
    <dgm:cxn modelId="{806435BC-8932-4264-953B-144E336408B5}" type="presParOf" srcId="{D0699AC5-15CB-4F21-B6C9-96BD9418C753}" destId="{9123A27D-3F1E-4ED4-97CE-255A4BF970EB}" srcOrd="0" destOrd="0" presId="urn:microsoft.com/office/officeart/2008/layout/VerticalCurvedList"/>
    <dgm:cxn modelId="{454EAB4E-CE9C-44DD-8A0C-49A838ACBFC6}" type="presParOf" srcId="{9123A27D-3F1E-4ED4-97CE-255A4BF970EB}" destId="{97920BC6-CF99-4847-B06D-260568B9EFB8}" srcOrd="0" destOrd="0" presId="urn:microsoft.com/office/officeart/2008/layout/VerticalCurvedList"/>
    <dgm:cxn modelId="{B37B2E8A-49A6-4594-82BD-0A8B3F55404D}" type="presParOf" srcId="{97920BC6-CF99-4847-B06D-260568B9EFB8}" destId="{FA855F3B-10FD-476B-ACE9-B9D4228BBFEB}" srcOrd="0" destOrd="0" presId="urn:microsoft.com/office/officeart/2008/layout/VerticalCurvedList"/>
    <dgm:cxn modelId="{E8D6EB72-6686-46CF-8757-DAE37FAB6112}" type="presParOf" srcId="{97920BC6-CF99-4847-B06D-260568B9EFB8}" destId="{D22847BA-17F3-4A9E-AF40-F89A8FF11BB4}" srcOrd="1" destOrd="0" presId="urn:microsoft.com/office/officeart/2008/layout/VerticalCurvedList"/>
    <dgm:cxn modelId="{C45D93CF-59A8-4A4D-9B75-1C9DC1A97E69}" type="presParOf" srcId="{97920BC6-CF99-4847-B06D-260568B9EFB8}" destId="{062741D0-BAFD-4D32-811B-CCDB2AB84EFC}" srcOrd="2" destOrd="0" presId="urn:microsoft.com/office/officeart/2008/layout/VerticalCurvedList"/>
    <dgm:cxn modelId="{B403E83B-F767-424D-89E4-BBBAD6711C6E}" type="presParOf" srcId="{97920BC6-CF99-4847-B06D-260568B9EFB8}" destId="{108D0DF1-4387-4513-A00E-FC59A348BA06}" srcOrd="3" destOrd="0" presId="urn:microsoft.com/office/officeart/2008/layout/VerticalCurvedList"/>
    <dgm:cxn modelId="{537AA8E3-B4E2-4C46-AEBD-CD5D8D51891A}" type="presParOf" srcId="{9123A27D-3F1E-4ED4-97CE-255A4BF970EB}" destId="{53A8DD24-424F-4E06-BCBF-C7050CA050D1}" srcOrd="1" destOrd="0" presId="urn:microsoft.com/office/officeart/2008/layout/VerticalCurvedList"/>
    <dgm:cxn modelId="{1BD71B3F-B173-4654-BAD6-C23C0F35E0AA}" type="presParOf" srcId="{9123A27D-3F1E-4ED4-97CE-255A4BF970EB}" destId="{70E22B6A-826C-44F6-B848-87BACF45E489}" srcOrd="2" destOrd="0" presId="urn:microsoft.com/office/officeart/2008/layout/VerticalCurvedList"/>
    <dgm:cxn modelId="{8AE6CAF7-441B-4815-A9B7-3EA821422EDB}" type="presParOf" srcId="{70E22B6A-826C-44F6-B848-87BACF45E489}" destId="{7B859B7D-648F-4B37-B81A-97F11B74F975}" srcOrd="0" destOrd="0" presId="urn:microsoft.com/office/officeart/2008/layout/VerticalCurvedList"/>
    <dgm:cxn modelId="{7827B043-D7FA-4068-BBB3-61F36832224F}" type="presParOf" srcId="{9123A27D-3F1E-4ED4-97CE-255A4BF970EB}" destId="{4BB0EE62-C655-4ABF-B702-05D58945A444}" srcOrd="3" destOrd="0" presId="urn:microsoft.com/office/officeart/2008/layout/VerticalCurvedList"/>
    <dgm:cxn modelId="{EA49BD71-D982-400C-946C-8ADA232A7419}" type="presParOf" srcId="{9123A27D-3F1E-4ED4-97CE-255A4BF970EB}" destId="{790CB173-D19B-4B4B-B7D7-39A8022DC2A8}" srcOrd="4" destOrd="0" presId="urn:microsoft.com/office/officeart/2008/layout/VerticalCurvedList"/>
    <dgm:cxn modelId="{0BB242A9-D12E-40EB-BA00-B27BEC8FE08E}" type="presParOf" srcId="{790CB173-D19B-4B4B-B7D7-39A8022DC2A8}" destId="{9BABB00A-9B8C-436A-9601-03DB902333E5}" srcOrd="0" destOrd="0" presId="urn:microsoft.com/office/officeart/2008/layout/VerticalCurvedList"/>
    <dgm:cxn modelId="{90B9326C-2705-4245-8DE1-4C5BAB18A7EB}" type="presParOf" srcId="{9123A27D-3F1E-4ED4-97CE-255A4BF970EB}" destId="{81AC9064-2B80-4A03-9866-7E4AA9A787F7}" srcOrd="5" destOrd="0" presId="urn:microsoft.com/office/officeart/2008/layout/VerticalCurvedList"/>
    <dgm:cxn modelId="{0166DDCF-34D9-4D21-A92A-7C98F6909E56}" type="presParOf" srcId="{9123A27D-3F1E-4ED4-97CE-255A4BF970EB}" destId="{82A1A49F-A66F-4552-8FD8-4F05A30FD5B6}" srcOrd="6" destOrd="0" presId="urn:microsoft.com/office/officeart/2008/layout/VerticalCurvedList"/>
    <dgm:cxn modelId="{AA6E717D-560F-42B7-8F41-C7075951C92C}" type="presParOf" srcId="{82A1A49F-A66F-4552-8FD8-4F05A30FD5B6}" destId="{6FC5B22A-50AD-4E72-8C99-51B5C306F967}" srcOrd="0" destOrd="0" presId="urn:microsoft.com/office/officeart/2008/layout/VerticalCurvedList"/>
    <dgm:cxn modelId="{AC8B45DB-C6ED-4C6F-8322-317CE5A9A692}" type="presParOf" srcId="{9123A27D-3F1E-4ED4-97CE-255A4BF970EB}" destId="{233793E2-ECB0-4FA3-BFFB-DF40F2504FB7}" srcOrd="7" destOrd="0" presId="urn:microsoft.com/office/officeart/2008/layout/VerticalCurvedList"/>
    <dgm:cxn modelId="{EBC001B8-3CA5-4BED-8401-3CDE8B90BB2A}" type="presParOf" srcId="{9123A27D-3F1E-4ED4-97CE-255A4BF970EB}" destId="{1DABD08A-A9C9-447F-95D2-4AA004EE0BE0}" srcOrd="8" destOrd="0" presId="urn:microsoft.com/office/officeart/2008/layout/VerticalCurvedList"/>
    <dgm:cxn modelId="{247FB155-A3F5-42C1-92BC-E094E102F31F}" type="presParOf" srcId="{1DABD08A-A9C9-447F-95D2-4AA004EE0BE0}" destId="{A4270008-DFC1-45A3-B7FC-8A8FD258774A}" srcOrd="0" destOrd="0" presId="urn:microsoft.com/office/officeart/2008/layout/VerticalCurvedList"/>
    <dgm:cxn modelId="{269DDA90-7108-486A-B0D1-F41940947AA3}" type="presParOf" srcId="{9123A27D-3F1E-4ED4-97CE-255A4BF970EB}" destId="{59798AE5-B679-445D-882A-994E6072DBB2}" srcOrd="9" destOrd="0" presId="urn:microsoft.com/office/officeart/2008/layout/VerticalCurvedList"/>
    <dgm:cxn modelId="{203F5B71-3387-4BF4-899F-3E378C1A13AD}" type="presParOf" srcId="{9123A27D-3F1E-4ED4-97CE-255A4BF970EB}" destId="{D090BF0F-AA78-433C-8D8D-CC6421373E48}" srcOrd="10" destOrd="0" presId="urn:microsoft.com/office/officeart/2008/layout/VerticalCurvedList"/>
    <dgm:cxn modelId="{F0387C53-4086-4F50-A336-A7F41EB3C97B}" type="presParOf" srcId="{D090BF0F-AA78-433C-8D8D-CC6421373E48}" destId="{2E85AB5D-AB9A-4539-9997-F9EBEB7B92A5}" srcOrd="0" destOrd="0" presId="urn:microsoft.com/office/officeart/2008/layout/VerticalCurvedList"/>
    <dgm:cxn modelId="{7BBA8962-DE08-4C45-9372-AED394155814}" type="presParOf" srcId="{9123A27D-3F1E-4ED4-97CE-255A4BF970EB}" destId="{242DA5B4-B64E-4892-B91C-37F014E6D929}" srcOrd="11" destOrd="0" presId="urn:microsoft.com/office/officeart/2008/layout/VerticalCurvedList"/>
    <dgm:cxn modelId="{7B062666-A55B-4906-846C-5014E0BF8BDC}" type="presParOf" srcId="{9123A27D-3F1E-4ED4-97CE-255A4BF970EB}" destId="{8F446439-BBB6-46D0-AA6D-1377869DCE4E}" srcOrd="12" destOrd="0" presId="urn:microsoft.com/office/officeart/2008/layout/VerticalCurvedList"/>
    <dgm:cxn modelId="{7DDAD466-4D74-422A-AFBD-14703BD96FBB}" type="presParOf" srcId="{8F446439-BBB6-46D0-AA6D-1377869DCE4E}" destId="{B993D6B0-FCB7-416D-A99E-C1897F7ECF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847BA-17F3-4A9E-AF40-F89A8FF11BB4}">
      <dsp:nvSpPr>
        <dsp:cNvPr id="0" name=""/>
        <dsp:cNvSpPr/>
      </dsp:nvSpPr>
      <dsp:spPr>
        <a:xfrm>
          <a:off x="-6053439" y="-926230"/>
          <a:ext cx="7206125" cy="7206125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8DD24-424F-4E06-BCBF-C7050CA050D1}">
      <dsp:nvSpPr>
        <dsp:cNvPr id="0" name=""/>
        <dsp:cNvSpPr/>
      </dsp:nvSpPr>
      <dsp:spPr>
        <a:xfrm>
          <a:off x="429295" y="281923"/>
          <a:ext cx="8853001" cy="5636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738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一年級學生常錯問題類型與解析</a:t>
          </a:r>
        </a:p>
      </dsp:txBody>
      <dsp:txXfrm>
        <a:off x="429295" y="281923"/>
        <a:ext cx="8853001" cy="563633"/>
      </dsp:txXfrm>
    </dsp:sp>
    <dsp:sp modelId="{7B859B7D-648F-4B37-B81A-97F11B74F975}">
      <dsp:nvSpPr>
        <dsp:cNvPr id="0" name=""/>
        <dsp:cNvSpPr/>
      </dsp:nvSpPr>
      <dsp:spPr>
        <a:xfrm>
          <a:off x="77023" y="211469"/>
          <a:ext cx="704542" cy="7045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BB0EE62-C655-4ABF-B702-05D58945A444}">
      <dsp:nvSpPr>
        <dsp:cNvPr id="0" name=""/>
        <dsp:cNvSpPr/>
      </dsp:nvSpPr>
      <dsp:spPr>
        <a:xfrm>
          <a:off x="892922" y="1127267"/>
          <a:ext cx="8389374" cy="563633"/>
        </a:xfrm>
        <a:prstGeom prst="rect">
          <a:avLst/>
        </a:prstGeom>
        <a:gradFill rotWithShape="0">
          <a:gsLst>
            <a:gs pos="0">
              <a:schemeClr val="accent4">
                <a:hueOff val="1960178"/>
                <a:satOff val="-8155"/>
                <a:lumOff val="1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738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二年級學生常錯問題類型與解析</a:t>
          </a:r>
        </a:p>
      </dsp:txBody>
      <dsp:txXfrm>
        <a:off x="892922" y="1127267"/>
        <a:ext cx="8389374" cy="563633"/>
      </dsp:txXfrm>
    </dsp:sp>
    <dsp:sp modelId="{9BABB00A-9B8C-436A-9601-03DB902333E5}">
      <dsp:nvSpPr>
        <dsp:cNvPr id="0" name=""/>
        <dsp:cNvSpPr/>
      </dsp:nvSpPr>
      <dsp:spPr>
        <a:xfrm>
          <a:off x="540651" y="1056813"/>
          <a:ext cx="704542" cy="7045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AC9064-2B80-4A03-9866-7E4AA9A787F7}">
      <dsp:nvSpPr>
        <dsp:cNvPr id="0" name=""/>
        <dsp:cNvSpPr/>
      </dsp:nvSpPr>
      <dsp:spPr>
        <a:xfrm>
          <a:off x="1104927" y="1972611"/>
          <a:ext cx="8177368" cy="563633"/>
        </a:xfrm>
        <a:prstGeom prst="rect">
          <a:avLst/>
        </a:prstGeom>
        <a:gradFill rotWithShape="0">
          <a:gsLst>
            <a:gs pos="0">
              <a:schemeClr val="accent4">
                <a:hueOff val="3920356"/>
                <a:satOff val="-16311"/>
                <a:lumOff val="3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738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三年級學生常錯問題類型與解析</a:t>
          </a:r>
          <a:endParaRPr lang="zh-TW" altLang="en-US" sz="2700" kern="1200" dirty="0"/>
        </a:p>
      </dsp:txBody>
      <dsp:txXfrm>
        <a:off x="1104927" y="1972611"/>
        <a:ext cx="8177368" cy="563633"/>
      </dsp:txXfrm>
    </dsp:sp>
    <dsp:sp modelId="{6FC5B22A-50AD-4E72-8C99-51B5C306F967}">
      <dsp:nvSpPr>
        <dsp:cNvPr id="0" name=""/>
        <dsp:cNvSpPr/>
      </dsp:nvSpPr>
      <dsp:spPr>
        <a:xfrm>
          <a:off x="752656" y="1902157"/>
          <a:ext cx="704542" cy="7045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33793E2-ECB0-4FA3-BFFB-DF40F2504FB7}">
      <dsp:nvSpPr>
        <dsp:cNvPr id="0" name=""/>
        <dsp:cNvSpPr/>
      </dsp:nvSpPr>
      <dsp:spPr>
        <a:xfrm>
          <a:off x="1104927" y="2817419"/>
          <a:ext cx="8177368" cy="563633"/>
        </a:xfrm>
        <a:prstGeom prst="rect">
          <a:avLst/>
        </a:prstGeom>
        <a:gradFill rotWithShape="0">
          <a:gsLst>
            <a:gs pos="0">
              <a:schemeClr val="accent4">
                <a:hueOff val="5880535"/>
                <a:satOff val="-24466"/>
                <a:lumOff val="5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738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四年級學生常錯問題類型與解析</a:t>
          </a:r>
        </a:p>
      </dsp:txBody>
      <dsp:txXfrm>
        <a:off x="1104927" y="2817419"/>
        <a:ext cx="8177368" cy="563633"/>
      </dsp:txXfrm>
    </dsp:sp>
    <dsp:sp modelId="{A4270008-DFC1-45A3-B7FC-8A8FD258774A}">
      <dsp:nvSpPr>
        <dsp:cNvPr id="0" name=""/>
        <dsp:cNvSpPr/>
      </dsp:nvSpPr>
      <dsp:spPr>
        <a:xfrm>
          <a:off x="752656" y="2746965"/>
          <a:ext cx="704542" cy="7045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9798AE5-B679-445D-882A-994E6072DBB2}">
      <dsp:nvSpPr>
        <dsp:cNvPr id="0" name=""/>
        <dsp:cNvSpPr/>
      </dsp:nvSpPr>
      <dsp:spPr>
        <a:xfrm>
          <a:off x="892922" y="3662763"/>
          <a:ext cx="8389374" cy="563633"/>
        </a:xfrm>
        <a:prstGeom prst="rect">
          <a:avLst/>
        </a:prstGeom>
        <a:gradFill rotWithShape="0">
          <a:gsLst>
            <a:gs pos="0">
              <a:schemeClr val="accent4">
                <a:hueOff val="7840713"/>
                <a:satOff val="-32622"/>
                <a:lumOff val="7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738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五年級學生常錯問題類型與解析</a:t>
          </a:r>
          <a:endParaRPr lang="zh-TW" altLang="en-US" sz="2700" kern="1200" dirty="0"/>
        </a:p>
      </dsp:txBody>
      <dsp:txXfrm>
        <a:off x="892922" y="3662763"/>
        <a:ext cx="8389374" cy="563633"/>
      </dsp:txXfrm>
    </dsp:sp>
    <dsp:sp modelId="{2E85AB5D-AB9A-4539-9997-F9EBEB7B92A5}">
      <dsp:nvSpPr>
        <dsp:cNvPr id="0" name=""/>
        <dsp:cNvSpPr/>
      </dsp:nvSpPr>
      <dsp:spPr>
        <a:xfrm>
          <a:off x="540651" y="3592309"/>
          <a:ext cx="704542" cy="7045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42DA5B4-B64E-4892-B91C-37F014E6D929}">
      <dsp:nvSpPr>
        <dsp:cNvPr id="0" name=""/>
        <dsp:cNvSpPr/>
      </dsp:nvSpPr>
      <dsp:spPr>
        <a:xfrm>
          <a:off x="429295" y="4508107"/>
          <a:ext cx="8853001" cy="563633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738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六年級學生常錯問題類型與解析</a:t>
          </a:r>
          <a:endParaRPr lang="zh-TW" altLang="en-US" sz="2700" kern="1200" dirty="0"/>
        </a:p>
      </dsp:txBody>
      <dsp:txXfrm>
        <a:off x="429295" y="4508107"/>
        <a:ext cx="8853001" cy="563633"/>
      </dsp:txXfrm>
    </dsp:sp>
    <dsp:sp modelId="{B993D6B0-FCB7-416D-A99E-C1897F7ECF55}">
      <dsp:nvSpPr>
        <dsp:cNvPr id="0" name=""/>
        <dsp:cNvSpPr/>
      </dsp:nvSpPr>
      <dsp:spPr>
        <a:xfrm>
          <a:off x="77023" y="4437652"/>
          <a:ext cx="704542" cy="7045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C10F97-B588-91C2-8D51-1E89F4F8A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41DADED-2644-536A-1673-189BB6148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30023F-B66E-3BA4-C5AD-1F1E8499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BC13-38C8-4564-88AE-0AE70B38E771}" type="datetimeFigureOut">
              <a:rPr lang="zh-TW" altLang="en-US" smtClean="0"/>
              <a:t>2022/7/2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6AC266-76DB-BFB1-FC30-95152BC1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514261-2F7A-B1DB-7DFF-23F73E90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D853-AE7D-488C-A106-B277140764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75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1FC562-0C25-47D5-57EE-54D51CC4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33BB3A7-8300-7FB5-378B-7EC7712C1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604CEE-8D5D-7A7D-A6AD-C58BE1DC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BC13-38C8-4564-88AE-0AE70B38E771}" type="datetimeFigureOut">
              <a:rPr lang="zh-TW" altLang="en-US" smtClean="0"/>
              <a:t>2022/7/2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3C175D-C12F-841E-4A5E-5CE66AD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614826-083E-732F-0368-DC4D52F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D853-AE7D-488C-A106-B277140764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02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95FDA01-24D7-14BE-794F-324832452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3A5DBA1-7AD6-1199-7B8A-567D74BAE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5A0A7B-C8E2-B6BD-D23D-C1385610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BC13-38C8-4564-88AE-0AE70B38E771}" type="datetimeFigureOut">
              <a:rPr lang="zh-TW" altLang="en-US" smtClean="0"/>
              <a:t>2022/7/2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BAA76B-21E7-4C4A-9B1E-D656C453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B545E7-CE6C-1F12-AB39-F9E22A4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D853-AE7D-488C-A106-B277140764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4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FD9E81-F08D-AB7C-DE6A-E0ADCD5B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D015EC-982E-20F5-40F6-9DB76A62D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56DF4A-EDCA-2D3A-84CC-749FAE0A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BC13-38C8-4564-88AE-0AE70B38E771}" type="datetimeFigureOut">
              <a:rPr lang="zh-TW" altLang="en-US" smtClean="0"/>
              <a:t>2022/7/2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FDCDB7-7383-8757-1B7A-CE6FB869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50EFF5-8672-9C45-8E8F-12FCAB7A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D853-AE7D-488C-A106-B277140764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99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712269-01DF-E1DB-50F6-EA43FD86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F45485-4CAD-1466-1D5C-80F8FF79A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22C18B-26D2-D7E1-337C-419642F8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BC13-38C8-4564-88AE-0AE70B38E771}" type="datetimeFigureOut">
              <a:rPr lang="zh-TW" altLang="en-US" smtClean="0"/>
              <a:t>2022/7/2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037DA8-4D6B-C300-93CD-AA97FEBC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758FCB-92D2-E346-C3B3-59068E1A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D853-AE7D-488C-A106-B277140764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54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979E85-562A-DE79-8756-E39D5821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DC99F9-0F97-8D99-8070-8361FD827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2C45374-0B59-A322-BC9F-5D4811B5F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02732E-22A4-35C2-A7EF-B3EF1EF0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BC13-38C8-4564-88AE-0AE70B38E771}" type="datetimeFigureOut">
              <a:rPr lang="zh-TW" altLang="en-US" smtClean="0"/>
              <a:t>2022/7/2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4D55502-0B81-083B-4987-60F80CC2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ED0983-B533-F08B-370F-7744DD46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D853-AE7D-488C-A106-B277140764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62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285316-B181-6F1B-80C1-F9F50D33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A576B6-2C12-64FB-D92A-81CA5F0D8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DE14F5C-74FF-E436-BBB3-733721C3E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D74ABB4-725B-FB8A-BA6E-9C0716E39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F7F5287-D085-282B-24A6-8C2A47035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C9CD5D8-00B6-E602-425C-14C65D0CB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BC13-38C8-4564-88AE-0AE70B38E771}" type="datetimeFigureOut">
              <a:rPr lang="zh-TW" altLang="en-US" smtClean="0"/>
              <a:t>2022/7/2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17EDC77-1624-C4D4-870D-5D73E36B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04B2BBA-4BF6-7F03-FD6A-FA7D5990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D853-AE7D-488C-A106-B277140764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B0674D-ECC2-31BB-9205-CC6F786B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C3B0DCB-7FFE-7E89-841F-7A48DA83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BC13-38C8-4564-88AE-0AE70B38E771}" type="datetimeFigureOut">
              <a:rPr lang="zh-TW" altLang="en-US" smtClean="0"/>
              <a:t>2022/7/2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DC4A877-5D0D-3415-00B4-26038A2A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A7C3D39-29AB-0AF5-A8AB-558140F9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D853-AE7D-488C-A106-B277140764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41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737DC16-ADD4-1129-2BB9-A291C864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BC13-38C8-4564-88AE-0AE70B38E771}" type="datetimeFigureOut">
              <a:rPr lang="zh-TW" altLang="en-US" smtClean="0"/>
              <a:t>2022/7/2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2DA33DF-FC22-1AB8-D631-5DF9B413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72B9D2-CFC8-D753-4DEB-B97EFF69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D853-AE7D-488C-A106-B277140764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21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5B50B5-D1AC-C159-CB60-0E63BE7F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D8A5CB-1AFC-3D31-1C95-BE5C82598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A793A92-B4CA-1906-AC9B-616B58703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39B4B9-1A96-45DE-D9C7-C29EE00E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BC13-38C8-4564-88AE-0AE70B38E771}" type="datetimeFigureOut">
              <a:rPr lang="zh-TW" altLang="en-US" smtClean="0"/>
              <a:t>2022/7/2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57B2D7D-3C74-137E-06FA-EA758805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DC927C0-5AFF-E12D-F171-5012AAD9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D853-AE7D-488C-A106-B277140764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7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D6E29B-76D8-77C9-D214-BE874B34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21550B4-83EF-FE4C-B50F-500029D84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4FCD7D-A214-AD42-AA22-84B73FC67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1334C8-C96E-BE6C-388C-E9F63237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BC13-38C8-4564-88AE-0AE70B38E771}" type="datetimeFigureOut">
              <a:rPr lang="zh-TW" altLang="en-US" smtClean="0"/>
              <a:t>2022/7/2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6C71B6-903D-E3A0-6E80-081B7C23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945D5B-F6E5-C4BA-2352-B032BBB3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D853-AE7D-488C-A106-B277140764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33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gahag.net/005521-cherry-blossoms-background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00805B5-A04D-186C-4966-E9899030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4C9EBF0-F37C-BA06-0B73-098FBA81C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93E6DB-0F8C-2CA7-788F-F4864724D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5BC13-38C8-4564-88AE-0AE70B38E771}" type="datetimeFigureOut">
              <a:rPr lang="zh-TW" altLang="en-US" smtClean="0"/>
              <a:t>2022/7/2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34CACC4-7534-C627-902F-E83351C4C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7E7FEF-5691-B7DF-052F-395094C7A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D853-AE7D-488C-A106-B277140764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64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B2B1A4-C7C2-C742-ABBF-09A2DC5CA3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國小數學問題學生常錯類型解析與指導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3F37E3B-5550-1179-AAD4-7BCB74EA4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桃園市國教輔導團數學領域顧問</a:t>
            </a:r>
            <a:endParaRPr lang="en-US" altLang="zh-TW" dirty="0"/>
          </a:p>
          <a:p>
            <a:r>
              <a:rPr lang="zh-TW" altLang="en-US" dirty="0"/>
              <a:t>桃園市入</a:t>
            </a:r>
            <a:r>
              <a:rPr lang="zh-TW" altLang="en-US"/>
              <a:t>班輔導委員</a:t>
            </a:r>
            <a:endParaRPr lang="en-US" altLang="zh-TW" dirty="0"/>
          </a:p>
          <a:p>
            <a:r>
              <a:rPr lang="zh-TW" altLang="en-US" dirty="0"/>
              <a:t>陳敏慧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29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一年級錯誤問題解析</a:t>
            </a: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23. </a:t>
            </a:r>
            <a:r>
              <a:rPr lang="zh-TW" altLang="en-US" sz="3200" dirty="0"/>
              <a:t>一年四班排隊打預防針，小偉排在 第 </a:t>
            </a:r>
            <a:r>
              <a:rPr lang="en-US" altLang="zh-TW" sz="3200" dirty="0"/>
              <a:t>18</a:t>
            </a:r>
            <a:r>
              <a:rPr lang="zh-TW" altLang="en-US" sz="3200" dirty="0"/>
              <a:t>個，小美排在最後一個， 一年四班總共有 </a:t>
            </a:r>
            <a:r>
              <a:rPr lang="en-US" altLang="zh-TW" sz="3200" dirty="0"/>
              <a:t>( 21 ) </a:t>
            </a:r>
            <a:r>
              <a:rPr lang="zh-TW" altLang="en-US" sz="3200" dirty="0"/>
              <a:t>個小朋友。</a:t>
            </a:r>
            <a:r>
              <a:rPr lang="en-US" altLang="zh-TW" sz="3200" dirty="0"/>
              <a:t>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EB0EA88-8528-4EC3-98C5-94EA335B4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69" t="50566" r="14234" b="28807"/>
          <a:stretch/>
        </p:blipFill>
        <p:spPr>
          <a:xfrm>
            <a:off x="481781" y="3022591"/>
            <a:ext cx="9432111" cy="316173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592AC83-9186-425D-9127-4C08D06241C6}"/>
              </a:ext>
            </a:extLst>
          </p:cNvPr>
          <p:cNvSpPr txBox="1"/>
          <p:nvPr/>
        </p:nvSpPr>
        <p:spPr>
          <a:xfrm>
            <a:off x="1504337" y="5722855"/>
            <a:ext cx="29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10</a:t>
            </a:r>
            <a:r>
              <a:rPr lang="zh-TW" altLang="en-US" sz="3600" b="1" dirty="0">
                <a:solidFill>
                  <a:srgbClr val="0000CC"/>
                </a:solidFill>
              </a:rPr>
              <a:t>位小朋友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4455501" y="5722855"/>
            <a:ext cx="350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18</a:t>
            </a:r>
            <a:r>
              <a:rPr lang="zh-TW" altLang="en-US" sz="3600" b="1" dirty="0">
                <a:solidFill>
                  <a:srgbClr val="0000CC"/>
                </a:solidFill>
              </a:rPr>
              <a:t>位小朋友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7269016" y="5748086"/>
            <a:ext cx="264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22</a:t>
            </a:r>
            <a:r>
              <a:rPr lang="zh-TW" altLang="en-US" sz="3600" b="1" dirty="0">
                <a:solidFill>
                  <a:srgbClr val="0000CC"/>
                </a:solidFill>
              </a:rPr>
              <a:t>位小朋友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4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587613" cy="1908441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能進行整數的加減乘除計算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知道四則混合計算的規則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5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五年級錯誤問題解析</a:t>
            </a:r>
            <a:r>
              <a:rPr lang="en-US" altLang="zh-TW" dirty="0"/>
              <a:t>(</a:t>
            </a:r>
            <a:r>
              <a:rPr lang="zh-TW" altLang="en-US" dirty="0"/>
              <a:t>七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3393947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下列有關因數和倍數的敘述何者正確？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(1) 8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16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的因數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(2) 16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的因數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(3) 2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8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的倍數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(4) 2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16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的倍數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認識因數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認識倍數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理解並能辨識因倍數的關係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16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五年級錯誤問題解析</a:t>
            </a:r>
            <a:r>
              <a:rPr lang="en-US" altLang="zh-TW" dirty="0"/>
              <a:t>(</a:t>
            </a:r>
            <a:r>
              <a:rPr lang="zh-TW" altLang="en-US" dirty="0"/>
              <a:t>八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21.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請問「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802000 ÷ 4000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」的商及餘數是多少？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(1)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商是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，餘數是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(2)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商是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，餘數是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2000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(3)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商是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200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，餘數是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(4)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商是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200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，餘數是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1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336145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能進行除法計算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能進行多位數的除法計算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能進行有餘數的多位數除法計算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4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8792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五年級錯誤問題解析</a:t>
            </a:r>
            <a:r>
              <a:rPr lang="en-US" altLang="zh-TW" dirty="0"/>
              <a:t>(</a:t>
            </a:r>
            <a:r>
              <a:rPr lang="zh-TW" altLang="en-US" dirty="0"/>
              <a:t>九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283110"/>
            <a:ext cx="11002296" cy="4506141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22.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下列哪個選項的答案和「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100 × 51 − 100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」一樣？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(1) 100 × (51 − 1)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(2) 100 × (50 + 1)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(3) (100 − 100) × 51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(4) 100 × 50 − 100 ×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5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8726129" cy="301457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理解乘法為累加的結果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理解除法為累減的結果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認識單位數與單位量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能運用累減做併式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五年級錯誤問題解析</a:t>
            </a:r>
            <a:r>
              <a:rPr lang="en-US" altLang="zh-TW" dirty="0"/>
              <a:t>(</a:t>
            </a:r>
            <a:r>
              <a:rPr lang="zh-TW" altLang="en-US" dirty="0"/>
              <a:t>十</a:t>
            </a:r>
            <a:r>
              <a:rPr lang="en-US" altLang="zh-TW" dirty="0"/>
              <a:t>)</a:t>
            </a:r>
            <a:endParaRPr 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923" y="1732026"/>
                <a:ext cx="11002296" cy="4483379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24. </a:t>
                </a:r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有一個空桶子重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5</m:t>
                        </m:r>
                      </m:num>
                      <m:den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8</m:t>
                        </m:r>
                      </m:den>
                    </m:f>
                    <m:r>
                      <a:rPr lang="en-US" altLang="zh-TW" sz="2800" i="1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</m:oMath>
                </a14:m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公斤，裝入一些水之後，總重量為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3</m:t>
                        </m:r>
                      </m:num>
                      <m:den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4</m:t>
                        </m:r>
                      </m:den>
                    </m:f>
                    <m:r>
                      <a:rPr lang="en-US" altLang="zh-TW" sz="2800" i="1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</m:oMath>
                </a14:m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公斤，裝入的水有多少公斤？ </a:t>
                </a:r>
                <a:endPara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</a:t>
                </a: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</a:t>
                </a: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</a:p>
            </p:txBody>
          </p:sp>
        </mc:Choice>
        <mc:Fallback xmlns="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923" y="1732026"/>
                <a:ext cx="11002296" cy="4483379"/>
              </a:xfrm>
              <a:blipFill>
                <a:blip r:embed="rId3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734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理解題目的意義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能進行分數的減法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能進行分數異分母的減法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5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9E0D08-97C3-4A27-857C-0B58E1CA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71" y="2057400"/>
            <a:ext cx="7388942" cy="1371600"/>
          </a:xfrm>
        </p:spPr>
        <p:txBody>
          <a:bodyPr/>
          <a:lstStyle/>
          <a:p>
            <a:r>
              <a:rPr lang="zh-TW" altLang="en-US" dirty="0"/>
              <a:t>六年級常錯類型解析與指導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C65744-EA84-4F38-B1DE-781F4792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33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認識二位數的數字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理解二位數的數序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能進行二位數的點數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向上數、向下數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)</a:t>
            </a:r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84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六年級錯誤問題解析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666567"/>
                <a:ext cx="10058400" cy="439242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4. </a:t>
                </a:r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一桶水 </a:t>
                </a:r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num>
                      <m:den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3</m:t>
                        </m:r>
                      </m:den>
                    </m:f>
                    <m:r>
                      <a:rPr lang="en-US" altLang="zh-TW" sz="2800" i="1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</m:oMath>
                </a14:m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公升，每 </a:t>
                </a:r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公升裝成 </a:t>
                </a:r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1 </a:t>
                </a:r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瓶，全部裝完， 相當於裝成多少瓶？</a:t>
                </a:r>
                <a:endPara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(1)</a:t>
                </a:r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6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35</m:t>
                        </m:r>
                      </m:den>
                    </m:f>
                  </m:oMath>
                </a14:m>
                <a:endPara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(2)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15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(3)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(4)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5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endParaRPr lang="zh-TW" altLang="en-US" sz="2800" b="1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666567"/>
                <a:ext cx="10058400" cy="4392421"/>
              </a:xfrm>
              <a:blipFill>
                <a:blip r:embed="rId3"/>
                <a:stretch>
                  <a:fillRect l="-1091" b="-9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2550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7C9B07-2700-4D09-A394-E65DDF5A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549914-42A9-4A0E-BB91-1F1CC4995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8711381" cy="3486519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能進行分數的除法</a:t>
            </a:r>
            <a:endParaRPr lang="en-US" altLang="zh-TW" sz="3600" dirty="0"/>
          </a:p>
          <a:p>
            <a:r>
              <a:rPr lang="zh-TW" altLang="en-US" sz="3600" dirty="0"/>
              <a:t>能進行帶分數分數的除法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227E70-32DD-4B08-98F3-E89E4BD3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6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六年級錯誤問題解析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622324"/>
            <a:ext cx="10058400" cy="1224116"/>
          </a:xfrm>
        </p:spPr>
        <p:txBody>
          <a:bodyPr>
            <a:no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8.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甲、乙兩地在地圖上的距離是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16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公分，實際的距離是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48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公里，下列何者是這張地圖的比例尺？</a:t>
            </a:r>
            <a:endParaRPr lang="en-US" altLang="zh-TW" sz="24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8858CCB-F155-49B7-AB24-008A1B7149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58" t="33541" r="29113" b="48601"/>
          <a:stretch/>
        </p:blipFill>
        <p:spPr>
          <a:xfrm>
            <a:off x="1582992" y="2564295"/>
            <a:ext cx="5899356" cy="3179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60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詞語解釋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能認識比例尺的意義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能將</a:t>
            </a:r>
            <a:r>
              <a:rPr lang="zh-TW" altLang="en-US" sz="3200" u="sng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兩數的比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化成</a:t>
            </a:r>
            <a:r>
              <a:rPr lang="zh-TW" altLang="en-US" sz="3200" u="sng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簡單整數比</a:t>
            </a:r>
            <a:endParaRPr lang="en-US" altLang="zh-TW" sz="3200" u="sng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認識長度單位公分、公里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六年級錯誤問題解析</a:t>
            </a: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9.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有一堆桃子，平分給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個人可以剛好分完，平分給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個人也可以剛好分完，這堆桃子最少有多少顆？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(1) 3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(2) 30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(3) 60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(4) 180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54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能理解題意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認識公倍數的意義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能找出最小公倍數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能進行整數的乘法計算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2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六年級錯誤問題解析</a:t>
            </a:r>
            <a:r>
              <a:rPr lang="en-US" altLang="zh-TW" dirty="0"/>
              <a:t>(</a:t>
            </a:r>
            <a:r>
              <a:rPr lang="zh-TW" altLang="en-US" dirty="0"/>
              <a:t>四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867146"/>
            <a:ext cx="10058400" cy="3393946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13. </a:t>
            </a:r>
            <a:r>
              <a:rPr lang="zh-TW" altLang="en-US" sz="3600" dirty="0"/>
              <a:t>下列哪兩個數不互質？ </a:t>
            </a:r>
            <a:endParaRPr lang="en-US" altLang="zh-TW" sz="3600" dirty="0"/>
          </a:p>
          <a:p>
            <a:r>
              <a:rPr lang="en-US" altLang="zh-TW" sz="3600" dirty="0"/>
              <a:t>(1) 1 </a:t>
            </a:r>
            <a:r>
              <a:rPr lang="zh-TW" altLang="en-US" sz="3600" dirty="0"/>
              <a:t>、</a:t>
            </a:r>
            <a:r>
              <a:rPr lang="en-US" altLang="zh-TW" sz="3600" dirty="0"/>
              <a:t>7 </a:t>
            </a:r>
          </a:p>
          <a:p>
            <a:r>
              <a:rPr lang="en-US" altLang="zh-TW" sz="3600" dirty="0"/>
              <a:t>(2) 3 </a:t>
            </a:r>
            <a:r>
              <a:rPr lang="zh-TW" altLang="en-US" sz="3600" dirty="0"/>
              <a:t>、</a:t>
            </a:r>
            <a:r>
              <a:rPr lang="en-US" altLang="zh-TW" sz="3600" dirty="0"/>
              <a:t>5 </a:t>
            </a:r>
          </a:p>
          <a:p>
            <a:r>
              <a:rPr lang="en-US" altLang="zh-TW" sz="3600" dirty="0"/>
              <a:t>(3) 7 </a:t>
            </a:r>
            <a:r>
              <a:rPr lang="zh-TW" altLang="en-US" sz="3600" dirty="0"/>
              <a:t>、</a:t>
            </a:r>
            <a:r>
              <a:rPr lang="en-US" altLang="zh-TW" sz="3600" dirty="0"/>
              <a:t>9 </a:t>
            </a:r>
          </a:p>
          <a:p>
            <a:r>
              <a:rPr lang="en-US" altLang="zh-TW" sz="3600" dirty="0"/>
              <a:t>(4) 3 </a:t>
            </a:r>
            <a:r>
              <a:rPr lang="zh-TW" altLang="en-US" sz="3600" dirty="0"/>
              <a:t>、</a:t>
            </a:r>
            <a:r>
              <a:rPr lang="en-US" altLang="zh-TW" sz="3600" dirty="0"/>
              <a:t>9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7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配合的能力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認識質數與合數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能辨識互質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能認識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既不是質數，也不是合數。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9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六年級錯誤問題解析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283" y="1533833"/>
            <a:ext cx="10058400" cy="3592142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甲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= 2 × 2 × 5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，乙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= 2 × 2 × 2 × 3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，請問下列何者是 甲和乙的最大公因數？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(1) 2 × 2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(2) 2 × 3 × 5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(3) 2 × 2 × 3 × 5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(4) 2 × 2 × 2 × 3 ×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3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配合能力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740687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能做乘法列式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能將一個數做質因數分解</a:t>
            </a:r>
            <a:endParaRPr lang="en-US" altLang="zh-TW" sz="3200" dirty="0">
              <a:solidFill>
                <a:srgbClr val="0000CC"/>
              </a:solidFill>
              <a:latin typeface="Vani" panose="02040502050405020303" pitchFamily="18" charset="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Vani" panose="02040502050405020303" pitchFamily="18" charset="0"/>
                <a:ea typeface="書法家中楷體" panose="02010609010101010101" pitchFamily="49" charset="-120"/>
                <a:cs typeface="Vani" panose="02040502050405020303" pitchFamily="18" charset="0"/>
              </a:rPr>
              <a:t>能從質因數分解中理解公因數的由來</a:t>
            </a:r>
            <a:endParaRPr lang="en-US" altLang="zh-TW" sz="3200" dirty="0">
              <a:solidFill>
                <a:srgbClr val="0000CC"/>
              </a:solidFill>
              <a:latin typeface="Vani" panose="02040502050405020303" pitchFamily="18" charset="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能使用質因數分解找出最大公因數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6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一年級錯誤問題解析</a:t>
            </a:r>
            <a:r>
              <a:rPr lang="en-US" altLang="zh-TW" dirty="0"/>
              <a:t>(</a:t>
            </a:r>
            <a:r>
              <a:rPr lang="zh-TW" altLang="en-US" dirty="0"/>
              <a:t>四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25. 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姐姐昨天花了 </a:t>
            </a:r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9 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元，今天花了</a:t>
            </a:r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12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元， 姐姐兩天花了多少元？ 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( 9 ) + ( 12 ) = ( 21 ) </a:t>
            </a:r>
          </a:p>
          <a:p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答：花了 </a:t>
            </a:r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( 21 ) 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5451988" y="3503945"/>
            <a:ext cx="2477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9+12</a:t>
            </a:r>
            <a:r>
              <a:rPr lang="en-US" altLang="zh-TW" sz="3600" b="1" dirty="0">
                <a:solidFill>
                  <a:srgbClr val="0000CC"/>
                </a:solidFill>
                <a:latin typeface="Vani" panose="02040502050405020303" pitchFamily="18" charset="0"/>
                <a:cs typeface="Vani" panose="02040502050405020303" pitchFamily="18" charset="0"/>
              </a:rPr>
              <a:t>=11</a:t>
            </a:r>
            <a:endParaRPr lang="zh-TW" altLang="en-US" sz="36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9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六年級錯誤問題解析</a:t>
            </a:r>
            <a:r>
              <a:rPr lang="en-US" altLang="zh-TW" dirty="0"/>
              <a:t>(</a:t>
            </a:r>
            <a:r>
              <a:rPr lang="zh-TW" altLang="en-US" dirty="0"/>
              <a:t>六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283" y="1732026"/>
            <a:ext cx="10058400" cy="3533147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18.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九月份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30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天中，爸爸放假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9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天，其他天都要上班。 下列哪個選項是爸爸九月份「上班天數和放假天數」的比？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(1) 9 : 21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(2) 9 : 30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(3) 21 : 9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(4) 30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9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能理解題意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能做上班天數與放假天數的計算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能進行上班天數與放假天數的數字比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5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六年級錯誤問題解析</a:t>
            </a:r>
            <a:r>
              <a:rPr lang="en-US" altLang="zh-TW" dirty="0"/>
              <a:t>(</a:t>
            </a:r>
            <a:r>
              <a:rPr lang="zh-TW" altLang="en-US" dirty="0"/>
              <a:t>七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283" y="1560756"/>
            <a:ext cx="10058400" cy="3565217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把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24.75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公升的牛奶，每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1.5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公升裝成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瓶，最多可裝滿多少瓶？還剩下多少公升？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(1)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最多可裝滿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16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瓶，還剩下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0.075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公升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(2)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最多可裝滿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16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瓶，還剩下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0.75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公升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(3)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最多可裝滿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16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瓶，還剩下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7.5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公升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(4)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最多可裝滿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16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瓶，還剩下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75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公升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57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8917858" cy="308831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能進行二位小數的除法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能進行二位小數除以一位小數的除法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能理解題意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能進行二位小數除以一位小數且有餘數的除法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六年級錯誤問題解析</a:t>
            </a:r>
            <a:r>
              <a:rPr lang="en-US" altLang="zh-TW" dirty="0"/>
              <a:t>(</a:t>
            </a:r>
            <a:r>
              <a:rPr lang="zh-TW" altLang="en-US" dirty="0"/>
              <a:t>八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28788"/>
            <a:ext cx="10058400" cy="3975599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21.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一輛腳踏車的輪子轉一圈可以前進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188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公分。 輪子的直徑大約是多少公分？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圓周率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= 3.14)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(1) 60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(2) 120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(3) 188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(4) 590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2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詞語解釋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認識圓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知道圓周長的計算公式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能進行除數為二位小數的除法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2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六年級錯誤問題解析</a:t>
            </a:r>
            <a:r>
              <a:rPr lang="en-US" altLang="zh-TW" dirty="0"/>
              <a:t>(</a:t>
            </a:r>
            <a:r>
              <a:rPr lang="zh-TW" altLang="en-US" dirty="0"/>
              <a:t>九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283" y="1732027"/>
            <a:ext cx="10058400" cy="3872360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22.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一包麵粉重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1.325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公斤，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包麵粉大約重多少公斤？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先用四捨五入法把一包麵粉重量取概數到百分位再計算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(1) 6.5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(2) 6.6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(3) 6.63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(4) 6.65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00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詞語解釋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740687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理解題意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能進行三位小數的乘法</a:t>
            </a:r>
            <a:endParaRPr lang="en-US" altLang="zh-TW" sz="3200" dirty="0">
              <a:solidFill>
                <a:srgbClr val="0000CC"/>
              </a:solidFill>
              <a:latin typeface="Vani" panose="02040502050405020303" pitchFamily="18" charset="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Vani" panose="02040502050405020303" pitchFamily="18" charset="0"/>
                <a:ea typeface="書法家中楷體" panose="02010609010101010101" pitchFamily="49" charset="-120"/>
                <a:cs typeface="Vani" panose="02040502050405020303" pitchFamily="18" charset="0"/>
              </a:rPr>
              <a:t>能用四捨五入法取概數</a:t>
            </a:r>
            <a:endParaRPr lang="en-US" altLang="zh-TW" sz="3200" dirty="0">
              <a:solidFill>
                <a:srgbClr val="0000CC"/>
              </a:solidFill>
              <a:latin typeface="Vani" panose="02040502050405020303" pitchFamily="18" charset="0"/>
              <a:ea typeface="書法家中楷體" panose="02010609010101010101" pitchFamily="49" charset="-120"/>
              <a:cs typeface="Vani" panose="02040502050405020303" pitchFamily="18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1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六年級錯誤問題解析</a:t>
            </a:r>
            <a:r>
              <a:rPr lang="en-US" altLang="zh-TW" dirty="0"/>
              <a:t>(</a:t>
            </a:r>
            <a:r>
              <a:rPr lang="zh-TW" altLang="en-US" dirty="0"/>
              <a:t>十</a:t>
            </a:r>
            <a:r>
              <a:rPr lang="en-US" altLang="zh-TW" dirty="0"/>
              <a:t>)</a:t>
            </a:r>
            <a:endParaRPr 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4283" y="1732027"/>
                <a:ext cx="10058400" cy="4314812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23. </a:t>
                </a:r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總共有 </a:t>
                </a:r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4 </a:t>
                </a:r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個大人和 </a:t>
                </a:r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7 </a:t>
                </a:r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個小孩參加親子活動。「小孩人數和全部參加人數」的比值是多少？ </a:t>
                </a:r>
                <a:endPara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(1)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7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</a:t>
                </a: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(2)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4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(3)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7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(4)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4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7</m:t>
                        </m:r>
                      </m:den>
                    </m:f>
                  </m:oMath>
                </a14:m>
                <a:endPara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4283" y="1732027"/>
                <a:ext cx="10058400" cy="4314812"/>
              </a:xfrm>
              <a:blipFill>
                <a:blip r:embed="rId3"/>
                <a:stretch>
                  <a:fillRect l="-1091" t="-1130" r="-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933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詞語解釋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8342671" cy="255737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理解題意</a:t>
            </a:r>
            <a:endParaRPr lang="en-US" altLang="zh-TW" sz="3200" dirty="0">
              <a:solidFill>
                <a:srgbClr val="0000CC"/>
              </a:solidFill>
              <a:latin typeface="Vani" panose="02040502050405020303" pitchFamily="18" charset="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能列出比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能將比轉化為比值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2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0116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理解題目的意義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能進行進位加法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61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一年級錯誤問題解析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7.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「弟弟有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7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元，哥哥有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14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元，請問誰 的錢比較多，多幾元？」 下列哪個算式和答案都正確？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(1) 14 + 7 = 21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， 答：哥哥比較多，多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21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(2) 14 − 7 = 7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， 答：哥哥比較多，多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7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(3) 14 − 7 = 7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， 答：弟弟比較多，多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7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(4) 7 − 14 = 7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， 答：弟弟比較多，多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7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8008376" y="4871249"/>
            <a:ext cx="347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</a:rPr>
              <a:t>由數字先的先寫，不會比大小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8008376" y="3024329"/>
            <a:ext cx="2580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00CC"/>
                </a:solidFill>
              </a:rPr>
              <a:t>看到數字就加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592AC83-9186-425D-9127-4C08D06241C6}"/>
              </a:ext>
            </a:extLst>
          </p:cNvPr>
          <p:cNvSpPr txBox="1"/>
          <p:nvPr/>
        </p:nvSpPr>
        <p:spPr>
          <a:xfrm>
            <a:off x="7993627" y="4167653"/>
            <a:ext cx="292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00CC"/>
                </a:solidFill>
              </a:rPr>
              <a:t>知道數字不懂題意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9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能比較數字的大小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理解題意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能進行比較題的減法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能進行借位減法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1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一年級錯誤問題解析</a:t>
            </a:r>
            <a:r>
              <a:rPr lang="en-US" altLang="zh-TW" dirty="0"/>
              <a:t>(</a:t>
            </a:r>
            <a:r>
              <a:rPr lang="zh-TW" altLang="en-US" dirty="0"/>
              <a:t>六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646331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16.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只能移動一塊積木，想一想，移動 了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( 4 )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號積木。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E563270-8505-4D3E-8EAC-7795C552B3CD}"/>
              </a:ext>
            </a:extLst>
          </p:cNvPr>
          <p:cNvSpPr txBox="1"/>
          <p:nvPr/>
        </p:nvSpPr>
        <p:spPr>
          <a:xfrm>
            <a:off x="7032522" y="4606809"/>
            <a:ext cx="204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5</a:t>
            </a:r>
            <a:endParaRPr lang="zh-TW" altLang="en-US" sz="3600" b="1" dirty="0">
              <a:solidFill>
                <a:srgbClr val="0000CC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F42CBA-918E-4389-9C32-23C521A3C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4" t="47120" r="54759" b="38489"/>
          <a:stretch/>
        </p:blipFill>
        <p:spPr>
          <a:xfrm>
            <a:off x="1366684" y="2658059"/>
            <a:ext cx="7244228" cy="1821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52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0116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確認一個積木有幾面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能進行實際的操作才能體驗移動後少一及多一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1141CD-252D-4109-AD29-8BB2BF54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95F606-A130-40C9-A703-9810F16D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2F12FFFB-1F94-4421-90E1-8E8DB82955CF}"/>
              </a:ext>
            </a:extLst>
          </p:cNvPr>
          <p:cNvGrpSpPr/>
          <p:nvPr/>
        </p:nvGrpSpPr>
        <p:grpSpPr>
          <a:xfrm>
            <a:off x="2737642" y="3050029"/>
            <a:ext cx="1791716" cy="720000"/>
            <a:chOff x="2585884" y="2502523"/>
            <a:chExt cx="1791716" cy="720000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EF9B03D8-45B9-4ABC-A2CD-969A3D561340}"/>
                </a:ext>
              </a:extLst>
            </p:cNvPr>
            <p:cNvGrpSpPr/>
            <p:nvPr/>
          </p:nvGrpSpPr>
          <p:grpSpPr>
            <a:xfrm>
              <a:off x="2585884" y="2502523"/>
              <a:ext cx="1791716" cy="720000"/>
              <a:chOff x="3706762" y="2709000"/>
              <a:chExt cx="1791716" cy="720000"/>
            </a:xfrm>
          </p:grpSpPr>
          <p:sp>
            <p:nvSpPr>
              <p:cNvPr id="5" name="立方體 4">
                <a:extLst>
                  <a:ext uri="{FF2B5EF4-FFF2-40B4-BE49-F238E27FC236}">
                    <a16:creationId xmlns:a16="http://schemas.microsoft.com/office/drawing/2014/main" id="{A59DEA5B-4F56-4665-8ADC-812F64B46F37}"/>
                  </a:ext>
                </a:extLst>
              </p:cNvPr>
              <p:cNvSpPr/>
              <p:nvPr/>
            </p:nvSpPr>
            <p:spPr>
              <a:xfrm>
                <a:off x="3706762" y="2709000"/>
                <a:ext cx="720000" cy="720000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立方體 5">
                <a:extLst>
                  <a:ext uri="{FF2B5EF4-FFF2-40B4-BE49-F238E27FC236}">
                    <a16:creationId xmlns:a16="http://schemas.microsoft.com/office/drawing/2014/main" id="{B195E20A-5E65-4AD6-B082-9703A681DE7E}"/>
                  </a:ext>
                </a:extLst>
              </p:cNvPr>
              <p:cNvSpPr/>
              <p:nvPr/>
            </p:nvSpPr>
            <p:spPr>
              <a:xfrm>
                <a:off x="4242620" y="2709000"/>
                <a:ext cx="720000" cy="720000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立方體 6">
                <a:extLst>
                  <a:ext uri="{FF2B5EF4-FFF2-40B4-BE49-F238E27FC236}">
                    <a16:creationId xmlns:a16="http://schemas.microsoft.com/office/drawing/2014/main" id="{037F6ABA-3EE1-482F-AAAF-CBC9B65EDA38}"/>
                  </a:ext>
                </a:extLst>
              </p:cNvPr>
              <p:cNvSpPr/>
              <p:nvPr/>
            </p:nvSpPr>
            <p:spPr>
              <a:xfrm>
                <a:off x="4778478" y="2709000"/>
                <a:ext cx="720000" cy="720000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63168B36-B450-48F2-BB25-FCB0F0B7B55A}"/>
                </a:ext>
              </a:extLst>
            </p:cNvPr>
            <p:cNvSpPr txBox="1"/>
            <p:nvPr/>
          </p:nvSpPr>
          <p:spPr>
            <a:xfrm>
              <a:off x="3711465" y="2680414"/>
              <a:ext cx="398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5</a:t>
              </a:r>
              <a:endParaRPr lang="zh-TW" altLang="en-US" sz="2800" b="1" dirty="0"/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FA4FAA4A-98C7-4638-8A5A-B98D119787DD}"/>
              </a:ext>
            </a:extLst>
          </p:cNvPr>
          <p:cNvGrpSpPr/>
          <p:nvPr/>
        </p:nvGrpSpPr>
        <p:grpSpPr>
          <a:xfrm>
            <a:off x="2000487" y="2740501"/>
            <a:ext cx="1255858" cy="1243220"/>
            <a:chOff x="1693820" y="3635478"/>
            <a:chExt cx="1255858" cy="1243220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EE8356A5-521B-4CA5-83E3-423212AFD60B}"/>
                </a:ext>
              </a:extLst>
            </p:cNvPr>
            <p:cNvGrpSpPr/>
            <p:nvPr/>
          </p:nvGrpSpPr>
          <p:grpSpPr>
            <a:xfrm>
              <a:off x="1693820" y="3635478"/>
              <a:ext cx="1255858" cy="1224412"/>
              <a:chOff x="2410026" y="3619395"/>
              <a:chExt cx="1255858" cy="1224412"/>
            </a:xfrm>
          </p:grpSpPr>
          <p:sp>
            <p:nvSpPr>
              <p:cNvPr id="10" name="立方體 9">
                <a:extLst>
                  <a:ext uri="{FF2B5EF4-FFF2-40B4-BE49-F238E27FC236}">
                    <a16:creationId xmlns:a16="http://schemas.microsoft.com/office/drawing/2014/main" id="{42593F96-EC00-4C72-82A7-BA824E65C157}"/>
                  </a:ext>
                </a:extLst>
              </p:cNvPr>
              <p:cNvSpPr/>
              <p:nvPr/>
            </p:nvSpPr>
            <p:spPr>
              <a:xfrm>
                <a:off x="2410026" y="4123807"/>
                <a:ext cx="720000" cy="720000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立方體 10">
                <a:extLst>
                  <a:ext uri="{FF2B5EF4-FFF2-40B4-BE49-F238E27FC236}">
                    <a16:creationId xmlns:a16="http://schemas.microsoft.com/office/drawing/2014/main" id="{C0BBD5D4-9C4C-48F9-B27E-CB1041F325E5}"/>
                  </a:ext>
                </a:extLst>
              </p:cNvPr>
              <p:cNvSpPr/>
              <p:nvPr/>
            </p:nvSpPr>
            <p:spPr>
              <a:xfrm>
                <a:off x="2945884" y="4123807"/>
                <a:ext cx="720000" cy="720000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立方體 11">
                <a:extLst>
                  <a:ext uri="{FF2B5EF4-FFF2-40B4-BE49-F238E27FC236}">
                    <a16:creationId xmlns:a16="http://schemas.microsoft.com/office/drawing/2014/main" id="{0895DC8D-837B-4E18-A325-4740097D8A89}"/>
                  </a:ext>
                </a:extLst>
              </p:cNvPr>
              <p:cNvSpPr/>
              <p:nvPr/>
            </p:nvSpPr>
            <p:spPr>
              <a:xfrm>
                <a:off x="2945884" y="3619395"/>
                <a:ext cx="720000" cy="720000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213462CA-77E5-400E-B27F-B4CA7EB7A520}"/>
                </a:ext>
              </a:extLst>
            </p:cNvPr>
            <p:cNvSpPr txBox="1"/>
            <p:nvPr/>
          </p:nvSpPr>
          <p:spPr>
            <a:xfrm>
              <a:off x="1742982" y="4355478"/>
              <a:ext cx="398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1</a:t>
              </a:r>
              <a:endParaRPr lang="zh-TW" altLang="en-US" sz="2800" b="1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7C76507D-9772-4F38-93D7-506AF45BF992}"/>
                </a:ext>
              </a:extLst>
            </p:cNvPr>
            <p:cNvSpPr txBox="1"/>
            <p:nvPr/>
          </p:nvSpPr>
          <p:spPr>
            <a:xfrm>
              <a:off x="2320414" y="3777058"/>
              <a:ext cx="398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2</a:t>
              </a:r>
              <a:endParaRPr lang="zh-TW" altLang="en-US" sz="2800" b="1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64C20F83-2F75-424A-A1E9-045538C42FAC}"/>
                </a:ext>
              </a:extLst>
            </p:cNvPr>
            <p:cNvSpPr txBox="1"/>
            <p:nvPr/>
          </p:nvSpPr>
          <p:spPr>
            <a:xfrm>
              <a:off x="2292946" y="4346074"/>
              <a:ext cx="398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3</a:t>
              </a:r>
              <a:endParaRPr lang="zh-TW" altLang="en-US" sz="2800" b="1" dirty="0"/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0DFB6460-0A6C-41D7-9315-E15CC7CA76C0}"/>
              </a:ext>
            </a:extLst>
          </p:cNvPr>
          <p:cNvGrpSpPr/>
          <p:nvPr/>
        </p:nvGrpSpPr>
        <p:grpSpPr>
          <a:xfrm>
            <a:off x="3072203" y="3227920"/>
            <a:ext cx="720000" cy="720000"/>
            <a:chOff x="5163057" y="4123807"/>
            <a:chExt cx="720000" cy="720000"/>
          </a:xfrm>
        </p:grpSpPr>
        <p:sp>
          <p:nvSpPr>
            <p:cNvPr id="13" name="立方體 12">
              <a:extLst>
                <a:ext uri="{FF2B5EF4-FFF2-40B4-BE49-F238E27FC236}">
                  <a16:creationId xmlns:a16="http://schemas.microsoft.com/office/drawing/2014/main" id="{5D42B445-F8B4-4AB8-82CA-0C45C3533291}"/>
                </a:ext>
              </a:extLst>
            </p:cNvPr>
            <p:cNvSpPr/>
            <p:nvPr/>
          </p:nvSpPr>
          <p:spPr>
            <a:xfrm>
              <a:off x="5163057" y="4123807"/>
              <a:ext cx="720000" cy="720000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82CB02DC-7F26-4D66-838D-7DFEE3D10AB9}"/>
                </a:ext>
              </a:extLst>
            </p:cNvPr>
            <p:cNvSpPr txBox="1"/>
            <p:nvPr/>
          </p:nvSpPr>
          <p:spPr>
            <a:xfrm>
              <a:off x="5163057" y="4306465"/>
              <a:ext cx="398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4</a:t>
              </a:r>
              <a:endParaRPr lang="zh-TW" altLang="en-US" sz="2800" b="1" dirty="0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27779704-1C28-451C-A0D0-9A55473C278A}"/>
              </a:ext>
            </a:extLst>
          </p:cNvPr>
          <p:cNvGrpSpPr/>
          <p:nvPr/>
        </p:nvGrpSpPr>
        <p:grpSpPr>
          <a:xfrm>
            <a:off x="6918544" y="2709915"/>
            <a:ext cx="1791716" cy="720000"/>
            <a:chOff x="2585884" y="2502523"/>
            <a:chExt cx="1791716" cy="720000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35653713-EB58-4D8C-9390-181850200C80}"/>
                </a:ext>
              </a:extLst>
            </p:cNvPr>
            <p:cNvGrpSpPr/>
            <p:nvPr/>
          </p:nvGrpSpPr>
          <p:grpSpPr>
            <a:xfrm>
              <a:off x="2585884" y="2502523"/>
              <a:ext cx="1791716" cy="720000"/>
              <a:chOff x="3706762" y="2709000"/>
              <a:chExt cx="1791716" cy="720000"/>
            </a:xfrm>
          </p:grpSpPr>
          <p:sp>
            <p:nvSpPr>
              <p:cNvPr id="26" name="立方體 25">
                <a:extLst>
                  <a:ext uri="{FF2B5EF4-FFF2-40B4-BE49-F238E27FC236}">
                    <a16:creationId xmlns:a16="http://schemas.microsoft.com/office/drawing/2014/main" id="{BADD6BF0-D18C-413A-A079-4256B26BAADB}"/>
                  </a:ext>
                </a:extLst>
              </p:cNvPr>
              <p:cNvSpPr/>
              <p:nvPr/>
            </p:nvSpPr>
            <p:spPr>
              <a:xfrm>
                <a:off x="3706762" y="2709000"/>
                <a:ext cx="720000" cy="720000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立方體 26">
                <a:extLst>
                  <a:ext uri="{FF2B5EF4-FFF2-40B4-BE49-F238E27FC236}">
                    <a16:creationId xmlns:a16="http://schemas.microsoft.com/office/drawing/2014/main" id="{BD11B030-05EA-4710-A4FC-A5CFB033C458}"/>
                  </a:ext>
                </a:extLst>
              </p:cNvPr>
              <p:cNvSpPr/>
              <p:nvPr/>
            </p:nvSpPr>
            <p:spPr>
              <a:xfrm>
                <a:off x="4242620" y="2709000"/>
                <a:ext cx="720000" cy="720000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立方體 27">
                <a:extLst>
                  <a:ext uri="{FF2B5EF4-FFF2-40B4-BE49-F238E27FC236}">
                    <a16:creationId xmlns:a16="http://schemas.microsoft.com/office/drawing/2014/main" id="{C47DB3DB-CCFE-42CC-BFD8-C57364A26620}"/>
                  </a:ext>
                </a:extLst>
              </p:cNvPr>
              <p:cNvSpPr/>
              <p:nvPr/>
            </p:nvSpPr>
            <p:spPr>
              <a:xfrm>
                <a:off x="4778478" y="2709000"/>
                <a:ext cx="720000" cy="720000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B3EEB14A-3505-4639-B95D-C6717BDD0295}"/>
                </a:ext>
              </a:extLst>
            </p:cNvPr>
            <p:cNvSpPr txBox="1"/>
            <p:nvPr/>
          </p:nvSpPr>
          <p:spPr>
            <a:xfrm>
              <a:off x="3711465" y="2680414"/>
              <a:ext cx="398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5</a:t>
              </a:r>
              <a:endParaRPr lang="zh-TW" altLang="en-US" sz="2800" b="1" dirty="0"/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4001ABAB-ED18-49B1-A159-075BF32FE43A}"/>
              </a:ext>
            </a:extLst>
          </p:cNvPr>
          <p:cNvGrpSpPr/>
          <p:nvPr/>
        </p:nvGrpSpPr>
        <p:grpSpPr>
          <a:xfrm>
            <a:off x="6198544" y="2367179"/>
            <a:ext cx="1255858" cy="1243220"/>
            <a:chOff x="1693820" y="3635478"/>
            <a:chExt cx="1255858" cy="1243220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91763630-8E3F-4FAF-AE5E-B6484488DD12}"/>
                </a:ext>
              </a:extLst>
            </p:cNvPr>
            <p:cNvGrpSpPr/>
            <p:nvPr/>
          </p:nvGrpSpPr>
          <p:grpSpPr>
            <a:xfrm>
              <a:off x="1693820" y="3635478"/>
              <a:ext cx="1255858" cy="1224412"/>
              <a:chOff x="2410026" y="3619395"/>
              <a:chExt cx="1255858" cy="1224412"/>
            </a:xfrm>
          </p:grpSpPr>
          <p:sp>
            <p:nvSpPr>
              <p:cNvPr id="34" name="立方體 33">
                <a:extLst>
                  <a:ext uri="{FF2B5EF4-FFF2-40B4-BE49-F238E27FC236}">
                    <a16:creationId xmlns:a16="http://schemas.microsoft.com/office/drawing/2014/main" id="{5BEC7E9E-01AB-4D6E-8885-11136789975D}"/>
                  </a:ext>
                </a:extLst>
              </p:cNvPr>
              <p:cNvSpPr/>
              <p:nvPr/>
            </p:nvSpPr>
            <p:spPr>
              <a:xfrm>
                <a:off x="2410026" y="4123807"/>
                <a:ext cx="720000" cy="720000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立方體 34">
                <a:extLst>
                  <a:ext uri="{FF2B5EF4-FFF2-40B4-BE49-F238E27FC236}">
                    <a16:creationId xmlns:a16="http://schemas.microsoft.com/office/drawing/2014/main" id="{7DB284DC-149A-49C3-B255-8103F2B5D744}"/>
                  </a:ext>
                </a:extLst>
              </p:cNvPr>
              <p:cNvSpPr/>
              <p:nvPr/>
            </p:nvSpPr>
            <p:spPr>
              <a:xfrm>
                <a:off x="2945884" y="4123807"/>
                <a:ext cx="720000" cy="720000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立方體 35">
                <a:extLst>
                  <a:ext uri="{FF2B5EF4-FFF2-40B4-BE49-F238E27FC236}">
                    <a16:creationId xmlns:a16="http://schemas.microsoft.com/office/drawing/2014/main" id="{00534BBE-F0C1-4B7F-932F-63DD880F15B4}"/>
                  </a:ext>
                </a:extLst>
              </p:cNvPr>
              <p:cNvSpPr/>
              <p:nvPr/>
            </p:nvSpPr>
            <p:spPr>
              <a:xfrm>
                <a:off x="2945884" y="3619395"/>
                <a:ext cx="720000" cy="720000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4E303E6D-28A5-4358-B725-374014A28BA8}"/>
                </a:ext>
              </a:extLst>
            </p:cNvPr>
            <p:cNvSpPr txBox="1"/>
            <p:nvPr/>
          </p:nvSpPr>
          <p:spPr>
            <a:xfrm>
              <a:off x="1742982" y="4355478"/>
              <a:ext cx="398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1</a:t>
              </a:r>
              <a:endParaRPr lang="zh-TW" altLang="en-US" sz="2800" b="1" dirty="0"/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CFB25C43-6111-41F0-B4BE-E349956DE6C9}"/>
                </a:ext>
              </a:extLst>
            </p:cNvPr>
            <p:cNvSpPr txBox="1"/>
            <p:nvPr/>
          </p:nvSpPr>
          <p:spPr>
            <a:xfrm>
              <a:off x="2320414" y="3777058"/>
              <a:ext cx="398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2</a:t>
              </a:r>
              <a:endParaRPr lang="zh-TW" altLang="en-US" sz="2800" b="1" dirty="0"/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306C8BB0-0FE4-4D85-92ED-A8EC70AF3C3C}"/>
                </a:ext>
              </a:extLst>
            </p:cNvPr>
            <p:cNvSpPr txBox="1"/>
            <p:nvPr/>
          </p:nvSpPr>
          <p:spPr>
            <a:xfrm>
              <a:off x="2292946" y="4346074"/>
              <a:ext cx="398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3</a:t>
              </a:r>
              <a:endParaRPr lang="zh-TW" altLang="en-US" sz="2800" b="1" dirty="0"/>
            </a:p>
          </p:txBody>
        </p:sp>
      </p:grpSp>
      <p:sp>
        <p:nvSpPr>
          <p:cNvPr id="38" name="立方體 37">
            <a:extLst>
              <a:ext uri="{FF2B5EF4-FFF2-40B4-BE49-F238E27FC236}">
                <a16:creationId xmlns:a16="http://schemas.microsoft.com/office/drawing/2014/main" id="{7F6E906C-BF6A-4AD0-8C42-EC364BD42003}"/>
              </a:ext>
            </a:extLst>
          </p:cNvPr>
          <p:cNvSpPr/>
          <p:nvPr/>
        </p:nvSpPr>
        <p:spPr>
          <a:xfrm>
            <a:off x="8519869" y="2717775"/>
            <a:ext cx="720000" cy="72000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294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一年級錯誤問題解析</a:t>
            </a:r>
            <a:r>
              <a:rPr lang="en-US" altLang="zh-TW" dirty="0"/>
              <a:t>(</a:t>
            </a:r>
            <a:r>
              <a:rPr lang="zh-TW" altLang="en-US" dirty="0"/>
              <a:t>七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17. 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填填看： </a:t>
            </a:r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42 → 41 → ( 40 ) → ( 39 ) → 38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。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3986981" y="3549806"/>
            <a:ext cx="198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42</a:t>
            </a:r>
            <a:r>
              <a:rPr lang="en-US" altLang="zh-TW" sz="3600" b="1" dirty="0">
                <a:solidFill>
                  <a:srgbClr val="0000CC"/>
                </a:solidFill>
                <a:sym typeface="Wingdings" panose="05000000000000000000" pitchFamily="2" charset="2"/>
              </a:rPr>
              <a:t>43</a:t>
            </a:r>
            <a:endParaRPr lang="zh-TW" altLang="en-US" sz="3600" b="1" dirty="0">
              <a:solidFill>
                <a:srgbClr val="0000CC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E563270-8505-4D3E-8EAC-7795C552B3CD}"/>
              </a:ext>
            </a:extLst>
          </p:cNvPr>
          <p:cNvSpPr txBox="1"/>
          <p:nvPr/>
        </p:nvSpPr>
        <p:spPr>
          <a:xfrm>
            <a:off x="3986981" y="2711974"/>
            <a:ext cx="190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30</a:t>
            </a:r>
            <a:r>
              <a:rPr lang="en-US" altLang="zh-TW" sz="3600" b="1" dirty="0">
                <a:solidFill>
                  <a:srgbClr val="0000CC"/>
                </a:solidFill>
                <a:sym typeface="Wingdings" panose="05000000000000000000" pitchFamily="2" charset="2"/>
              </a:rPr>
              <a:t>29</a:t>
            </a:r>
            <a:endParaRPr lang="zh-TW" altLang="en-US" sz="36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7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4B5F24-F334-4807-7C3E-118E54A7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D28428-931B-287E-DE0C-B16D835C6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065" y="1872763"/>
            <a:ext cx="10515600" cy="4351338"/>
          </a:xfrm>
        </p:spPr>
        <p:txBody>
          <a:bodyPr/>
          <a:lstStyle/>
          <a:p>
            <a:r>
              <a:rPr lang="zh-TW" altLang="en-US" dirty="0"/>
              <a:t>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思考學生錯誤的原因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E5BD0B-2A2B-6FFA-CC45-6FA26965F446}"/>
              </a:ext>
            </a:extLst>
          </p:cNvPr>
          <p:cNvSpPr/>
          <p:nvPr/>
        </p:nvSpPr>
        <p:spPr>
          <a:xfrm>
            <a:off x="4734233" y="2485099"/>
            <a:ext cx="2050026" cy="619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chemeClr val="tx1"/>
                </a:solidFill>
              </a:rPr>
              <a:t>不會寫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C53D494-339E-E2B2-3640-407818C29A9D}"/>
              </a:ext>
            </a:extLst>
          </p:cNvPr>
          <p:cNvSpPr/>
          <p:nvPr/>
        </p:nvSpPr>
        <p:spPr>
          <a:xfrm>
            <a:off x="838200" y="4048432"/>
            <a:ext cx="2839065" cy="619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chemeClr val="tx1"/>
                </a:solidFill>
              </a:rPr>
              <a:t>不懂題意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C4F7234-9094-7B8B-C0A7-066C3DFCAF46}"/>
              </a:ext>
            </a:extLst>
          </p:cNvPr>
          <p:cNvSpPr/>
          <p:nvPr/>
        </p:nvSpPr>
        <p:spPr>
          <a:xfrm>
            <a:off x="4430661" y="4063185"/>
            <a:ext cx="2959509" cy="1224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chemeClr val="tx1"/>
                </a:solidFill>
              </a:rPr>
              <a:t>先備知識不足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131B244-1906-95BA-3713-5B37A1D235F8}"/>
              </a:ext>
            </a:extLst>
          </p:cNvPr>
          <p:cNvSpPr/>
          <p:nvPr/>
        </p:nvSpPr>
        <p:spPr>
          <a:xfrm>
            <a:off x="8276302" y="4048432"/>
            <a:ext cx="2743199" cy="1895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chemeClr val="tx1"/>
                </a:solidFill>
              </a:rPr>
              <a:t>計算能力有困難</a:t>
            </a: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7674C24-6417-74C5-C9C8-6BC210E6786C}"/>
              </a:ext>
            </a:extLst>
          </p:cNvPr>
          <p:cNvGrpSpPr/>
          <p:nvPr/>
        </p:nvGrpSpPr>
        <p:grpSpPr>
          <a:xfrm>
            <a:off x="2079523" y="3104531"/>
            <a:ext cx="7772400" cy="943901"/>
            <a:chOff x="2079523" y="3104531"/>
            <a:chExt cx="7772400" cy="943901"/>
          </a:xfrm>
        </p:grpSpPr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BD1DD39D-A343-68D5-1AE4-0C61C4B63FB3}"/>
                </a:ext>
              </a:extLst>
            </p:cNvPr>
            <p:cNvCxnSpPr/>
            <p:nvPr/>
          </p:nvCxnSpPr>
          <p:spPr>
            <a:xfrm>
              <a:off x="2079523" y="3429000"/>
              <a:ext cx="7772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52D14301-C1AC-06C5-602F-BDAFC0449E2F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5759246" y="3104531"/>
              <a:ext cx="0" cy="3244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3375CE26-4453-51F5-F6F3-843643696E86}"/>
                </a:ext>
              </a:extLst>
            </p:cNvPr>
            <p:cNvCxnSpPr/>
            <p:nvPr/>
          </p:nvCxnSpPr>
          <p:spPr>
            <a:xfrm>
              <a:off x="2079523" y="3429000"/>
              <a:ext cx="0" cy="5088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62976AB4-4AA8-9871-4711-E04E9F8082D6}"/>
                </a:ext>
              </a:extLst>
            </p:cNvPr>
            <p:cNvCxnSpPr/>
            <p:nvPr/>
          </p:nvCxnSpPr>
          <p:spPr>
            <a:xfrm>
              <a:off x="6096000" y="3429000"/>
              <a:ext cx="0" cy="6194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95F6447E-FAE2-7D64-E924-656C7E30A6D1}"/>
                </a:ext>
              </a:extLst>
            </p:cNvPr>
            <p:cNvCxnSpPr/>
            <p:nvPr/>
          </p:nvCxnSpPr>
          <p:spPr>
            <a:xfrm>
              <a:off x="9851923" y="3429000"/>
              <a:ext cx="0" cy="5088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81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0116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向下數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跨十進位向下數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一年級錯誤問題解析</a:t>
            </a:r>
            <a:r>
              <a:rPr lang="en-US" altLang="zh-TW" dirty="0"/>
              <a:t>(</a:t>
            </a:r>
            <a:r>
              <a:rPr lang="zh-TW" altLang="en-US" dirty="0"/>
              <a:t>八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1379883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21. 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只能移動一片圖形板，想一想， 移動了 </a:t>
            </a:r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( 4 ) 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號圖形板。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6096000" y="5207687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  <a:latin typeface="Vani" panose="02040502050405020303" pitchFamily="18" charset="0"/>
                <a:cs typeface="Vani" panose="02040502050405020303" pitchFamily="18" charset="0"/>
              </a:rPr>
              <a:t>1</a:t>
            </a:r>
            <a:endParaRPr lang="zh-TW" altLang="en-US" sz="3600" b="1" dirty="0">
              <a:solidFill>
                <a:srgbClr val="0000CC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E563270-8505-4D3E-8EAC-7795C552B3CD}"/>
              </a:ext>
            </a:extLst>
          </p:cNvPr>
          <p:cNvSpPr txBox="1"/>
          <p:nvPr/>
        </p:nvSpPr>
        <p:spPr>
          <a:xfrm>
            <a:off x="2327788" y="5244822"/>
            <a:ext cx="68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2</a:t>
            </a:r>
            <a:endParaRPr lang="zh-TW" altLang="en-US" sz="3600" b="1" dirty="0">
              <a:solidFill>
                <a:srgbClr val="0000CC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8F916C0-92AD-40F7-91B1-7DD8EE21A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42" t="50000" r="15080" b="40571"/>
          <a:stretch/>
        </p:blipFill>
        <p:spPr>
          <a:xfrm>
            <a:off x="1066800" y="3203222"/>
            <a:ext cx="10315728" cy="1699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532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0116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比對那些圖形不變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包括方位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)</a:t>
            </a: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比對那些圖形改變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包括方位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)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9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4F739D-05A4-4A6F-AFCD-FC69D2E7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497" y="2743200"/>
            <a:ext cx="7108722" cy="1371600"/>
          </a:xfrm>
        </p:spPr>
        <p:txBody>
          <a:bodyPr/>
          <a:lstStyle/>
          <a:p>
            <a:r>
              <a:rPr lang="zh-TW" altLang="en-US" dirty="0"/>
              <a:t>二年級常錯類型解析與指導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61BECC-AAFB-4126-ACB0-5024114E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4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二年級錯誤問題解析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3149689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25. </a:t>
            </a:r>
            <a:r>
              <a:rPr lang="zh-TW" altLang="en-US" sz="4000" dirty="0"/>
              <a:t>姐姐先買了 </a:t>
            </a:r>
            <a:r>
              <a:rPr lang="en-US" altLang="zh-TW" sz="4000" dirty="0"/>
              <a:t>8 </a:t>
            </a:r>
            <a:r>
              <a:rPr lang="zh-TW" altLang="en-US" sz="4000" dirty="0"/>
              <a:t>張 </a:t>
            </a:r>
            <a:r>
              <a:rPr lang="en-US" altLang="zh-TW" sz="4000" dirty="0"/>
              <a:t>6 </a:t>
            </a:r>
            <a:r>
              <a:rPr lang="zh-TW" altLang="en-US" sz="4000" dirty="0"/>
              <a:t>元的郵票，再買了 </a:t>
            </a:r>
            <a:r>
              <a:rPr lang="en-US" altLang="zh-TW" sz="4000" dirty="0"/>
              <a:t>25</a:t>
            </a:r>
            <a:r>
              <a:rPr lang="zh-TW" altLang="en-US" sz="4000" dirty="0"/>
              <a:t>元的信封，共要付多少元？ </a:t>
            </a:r>
            <a:endParaRPr lang="en-US" altLang="zh-TW" sz="4000" dirty="0"/>
          </a:p>
          <a:p>
            <a:r>
              <a:rPr lang="zh-TW" altLang="en-US" sz="4000" dirty="0"/>
              <a:t>先算：</a:t>
            </a:r>
            <a:r>
              <a:rPr lang="en-US" altLang="zh-TW" sz="4000" dirty="0"/>
              <a:t>(</a:t>
            </a:r>
            <a:r>
              <a:rPr lang="zh-TW" altLang="en-US" sz="4000" dirty="0"/>
              <a:t>     </a:t>
            </a:r>
            <a:r>
              <a:rPr lang="en-US" altLang="zh-TW" sz="4000" dirty="0"/>
              <a:t>) × ( </a:t>
            </a:r>
            <a:r>
              <a:rPr lang="zh-TW" altLang="en-US" sz="4000" dirty="0"/>
              <a:t>    </a:t>
            </a:r>
            <a:r>
              <a:rPr lang="en-US" altLang="zh-TW" sz="4000" dirty="0"/>
              <a:t> ) = ( </a:t>
            </a:r>
            <a:r>
              <a:rPr lang="zh-TW" altLang="en-US" sz="4000" dirty="0"/>
              <a:t>    </a:t>
            </a:r>
            <a:r>
              <a:rPr lang="en-US" altLang="zh-TW" sz="4000" dirty="0"/>
              <a:t> ) </a:t>
            </a:r>
          </a:p>
          <a:p>
            <a:r>
              <a:rPr lang="zh-TW" altLang="en-US" sz="4000" dirty="0"/>
              <a:t>再算：</a:t>
            </a:r>
            <a:r>
              <a:rPr lang="en-US" altLang="zh-TW" sz="4000" dirty="0"/>
              <a:t>( </a:t>
            </a:r>
            <a:r>
              <a:rPr lang="zh-TW" altLang="en-US" sz="4000" dirty="0"/>
              <a:t>   </a:t>
            </a:r>
            <a:r>
              <a:rPr lang="en-US" altLang="zh-TW" sz="4000" dirty="0"/>
              <a:t> ) + (</a:t>
            </a:r>
            <a:r>
              <a:rPr lang="zh-TW" altLang="en-US" sz="4000" dirty="0"/>
              <a:t>   </a:t>
            </a:r>
            <a:r>
              <a:rPr lang="en-US" altLang="zh-TW" sz="4000" dirty="0"/>
              <a:t> </a:t>
            </a:r>
            <a:r>
              <a:rPr lang="zh-TW" altLang="en-US" sz="4000" dirty="0"/>
              <a:t> </a:t>
            </a:r>
            <a:r>
              <a:rPr lang="en-US" altLang="zh-TW" sz="4000" dirty="0"/>
              <a:t> ) = ( </a:t>
            </a:r>
            <a:r>
              <a:rPr lang="zh-TW" altLang="en-US" sz="4000" dirty="0"/>
              <a:t>      </a:t>
            </a:r>
            <a:r>
              <a:rPr lang="en-US" altLang="zh-TW" sz="4000" dirty="0"/>
              <a:t>)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7039897" y="5061748"/>
            <a:ext cx="273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14</a:t>
            </a:r>
            <a:r>
              <a:rPr lang="zh-TW" altLang="en-US" sz="3600" b="1" dirty="0">
                <a:solidFill>
                  <a:srgbClr val="0000CC"/>
                </a:solidFill>
              </a:rPr>
              <a:t>元</a:t>
            </a:r>
            <a:r>
              <a:rPr lang="en-US" altLang="zh-TW" sz="3600" b="1" dirty="0">
                <a:solidFill>
                  <a:srgbClr val="0000CC"/>
                </a:solidFill>
              </a:rPr>
              <a:t>+25</a:t>
            </a:r>
            <a:r>
              <a:rPr lang="zh-TW" altLang="en-US" sz="3600" b="1" dirty="0">
                <a:solidFill>
                  <a:srgbClr val="0000CC"/>
                </a:solidFill>
              </a:rPr>
              <a:t>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592AC83-9186-425D-9127-4C08D06241C6}"/>
              </a:ext>
            </a:extLst>
          </p:cNvPr>
          <p:cNvSpPr txBox="1"/>
          <p:nvPr/>
        </p:nvSpPr>
        <p:spPr>
          <a:xfrm>
            <a:off x="707923" y="5047000"/>
            <a:ext cx="486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單位數和單位量顛倒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8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理解題意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單位量與單位數的辨識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十十乘法表的計算能力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二位數的加法進位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1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二年級錯誤問題解析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18. </a:t>
            </a:r>
            <a:r>
              <a:rPr lang="zh-TW" altLang="en-US" sz="4000" dirty="0"/>
              <a:t>填填看，圖中的筆長 </a:t>
            </a:r>
            <a:r>
              <a:rPr lang="en-US" altLang="zh-TW" sz="4000" dirty="0"/>
              <a:t>(</a:t>
            </a:r>
            <a:r>
              <a:rPr lang="zh-TW" altLang="en-US" sz="4000" dirty="0"/>
              <a:t>     </a:t>
            </a:r>
            <a:r>
              <a:rPr lang="en-US" altLang="zh-TW" sz="4000" dirty="0"/>
              <a:t>) </a:t>
            </a:r>
            <a:r>
              <a:rPr lang="zh-TW" altLang="en-US" sz="4000" dirty="0"/>
              <a:t>公分。</a:t>
            </a:r>
            <a:endParaRPr lang="en-US" altLang="zh-TW" sz="4000" dirty="0"/>
          </a:p>
          <a:p>
            <a:r>
              <a:rPr lang="en-US" altLang="zh-TW" sz="3600" dirty="0"/>
              <a:t> 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1592826" y="5379946"/>
            <a:ext cx="206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算數字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1499419" y="4594888"/>
            <a:ext cx="367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看最後一個數字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B2FEA17-9E7F-4E19-978C-94A1B0CD9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37" t="70117" r="52823" b="17075"/>
          <a:stretch/>
        </p:blipFill>
        <p:spPr>
          <a:xfrm>
            <a:off x="1592826" y="2627102"/>
            <a:ext cx="7821224" cy="1730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72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認識長度公分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理解長度是談距離、能點數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能說出幾個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公分表示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能進行長度的計算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5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二年級錯誤問題解析</a:t>
            </a: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19. </a:t>
            </a:r>
            <a:r>
              <a:rPr lang="zh-TW" altLang="en-US" sz="4000" dirty="0"/>
              <a:t>哥哥和朋友出去</a:t>
            </a:r>
            <a:r>
              <a:rPr lang="en-US" altLang="zh-TW" sz="4000" dirty="0"/>
              <a:t>2</a:t>
            </a:r>
            <a:r>
              <a:rPr lang="zh-TW" altLang="en-US" sz="4000" dirty="0"/>
              <a:t>個小時，回家後看 時鐘，鐘面上的時刻如下圖。 哥哥是</a:t>
            </a:r>
            <a:r>
              <a:rPr lang="en-US" altLang="zh-TW" sz="4000" dirty="0"/>
              <a:t>( 3 ) </a:t>
            </a:r>
            <a:r>
              <a:rPr lang="zh-TW" altLang="en-US" sz="4000" dirty="0"/>
              <a:t>點出門。</a:t>
            </a:r>
            <a:endParaRPr lang="en-US" altLang="zh-TW" sz="4000" dirty="0"/>
          </a:p>
          <a:p>
            <a:r>
              <a:rPr lang="en-US" altLang="zh-TW" sz="3600" dirty="0"/>
              <a:t> 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5206181" y="3442652"/>
            <a:ext cx="486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7</a:t>
            </a:r>
            <a:r>
              <a:rPr lang="zh-TW" altLang="en-US" sz="3600" b="1" dirty="0">
                <a:solidFill>
                  <a:srgbClr val="0000CC"/>
                </a:solidFill>
              </a:rPr>
              <a:t>點鐘出門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5206181" y="4292785"/>
            <a:ext cx="476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2</a:t>
            </a:r>
            <a:r>
              <a:rPr lang="zh-TW" altLang="en-US" sz="3600" b="1" dirty="0">
                <a:solidFill>
                  <a:srgbClr val="0000CC"/>
                </a:solidFill>
              </a:rPr>
              <a:t>點鐘出門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592AC83-9186-425D-9127-4C08D06241C6}"/>
              </a:ext>
            </a:extLst>
          </p:cNvPr>
          <p:cNvSpPr txBox="1"/>
          <p:nvPr/>
        </p:nvSpPr>
        <p:spPr>
          <a:xfrm>
            <a:off x="5206181" y="5041018"/>
            <a:ext cx="29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10</a:t>
            </a:r>
            <a:r>
              <a:rPr lang="zh-TW" altLang="en-US" sz="3600" b="1" dirty="0">
                <a:solidFill>
                  <a:srgbClr val="0000CC"/>
                </a:solidFill>
              </a:rPr>
              <a:t>點鐘出門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014E051-735A-486E-BC9F-818C8F95C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66" t="50000" r="34798" b="30425"/>
          <a:stretch/>
        </p:blipFill>
        <p:spPr>
          <a:xfrm>
            <a:off x="1275735" y="3137984"/>
            <a:ext cx="3618453" cy="3336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26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認識長針和短針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理解長針和短針行走的關係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理解題目的意義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能知道時間點算出發的時刻</a:t>
            </a:r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4B5F24-F334-4807-7C3E-118E54A7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D28428-931B-287E-DE0C-B16D835C6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065" y="1872763"/>
            <a:ext cx="10515600" cy="4351338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指導學生學會解題的原則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E5BD0B-2A2B-6FFA-CC45-6FA26965F446}"/>
              </a:ext>
            </a:extLst>
          </p:cNvPr>
          <p:cNvSpPr/>
          <p:nvPr/>
        </p:nvSpPr>
        <p:spPr>
          <a:xfrm>
            <a:off x="2890684" y="2485099"/>
            <a:ext cx="5751871" cy="619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chemeClr val="tx1"/>
                </a:solidFill>
              </a:rPr>
              <a:t>補足欠缺的能力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C53D494-339E-E2B2-3640-407818C29A9D}"/>
              </a:ext>
            </a:extLst>
          </p:cNvPr>
          <p:cNvSpPr/>
          <p:nvPr/>
        </p:nvSpPr>
        <p:spPr>
          <a:xfrm>
            <a:off x="838200" y="4048431"/>
            <a:ext cx="2839065" cy="1526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讀題的方法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關鍵句、找關係、分段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C4F7234-9094-7B8B-C0A7-066C3DFCAF46}"/>
              </a:ext>
            </a:extLst>
          </p:cNvPr>
          <p:cNvSpPr/>
          <p:nvPr/>
        </p:nvSpPr>
        <p:spPr>
          <a:xfrm>
            <a:off x="4554180" y="4063184"/>
            <a:ext cx="3275370" cy="1224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有哪些先備能力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131B244-1906-95BA-3713-5B37A1D235F8}"/>
              </a:ext>
            </a:extLst>
          </p:cNvPr>
          <p:cNvSpPr/>
          <p:nvPr/>
        </p:nvSpPr>
        <p:spPr>
          <a:xfrm>
            <a:off x="8839200" y="4048432"/>
            <a:ext cx="2180301" cy="12388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解題重點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7674C24-6417-74C5-C9C8-6BC210E6786C}"/>
              </a:ext>
            </a:extLst>
          </p:cNvPr>
          <p:cNvGrpSpPr/>
          <p:nvPr/>
        </p:nvGrpSpPr>
        <p:grpSpPr>
          <a:xfrm>
            <a:off x="2079523" y="3104531"/>
            <a:ext cx="7772400" cy="943901"/>
            <a:chOff x="2079523" y="3104531"/>
            <a:chExt cx="7772400" cy="943901"/>
          </a:xfrm>
        </p:grpSpPr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BD1DD39D-A343-68D5-1AE4-0C61C4B63FB3}"/>
                </a:ext>
              </a:extLst>
            </p:cNvPr>
            <p:cNvCxnSpPr/>
            <p:nvPr/>
          </p:nvCxnSpPr>
          <p:spPr>
            <a:xfrm>
              <a:off x="2079523" y="3429000"/>
              <a:ext cx="7772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52D14301-C1AC-06C5-602F-BDAFC0449E2F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5759246" y="3104531"/>
              <a:ext cx="7374" cy="3244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3375CE26-4453-51F5-F6F3-843643696E86}"/>
                </a:ext>
              </a:extLst>
            </p:cNvPr>
            <p:cNvCxnSpPr/>
            <p:nvPr/>
          </p:nvCxnSpPr>
          <p:spPr>
            <a:xfrm>
              <a:off x="2079523" y="3429000"/>
              <a:ext cx="0" cy="5088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62976AB4-4AA8-9871-4711-E04E9F8082D6}"/>
                </a:ext>
              </a:extLst>
            </p:cNvPr>
            <p:cNvCxnSpPr/>
            <p:nvPr/>
          </p:nvCxnSpPr>
          <p:spPr>
            <a:xfrm>
              <a:off x="6096000" y="3429000"/>
              <a:ext cx="0" cy="6194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95F6447E-FAE2-7D64-E924-656C7E30A6D1}"/>
                </a:ext>
              </a:extLst>
            </p:cNvPr>
            <p:cNvCxnSpPr/>
            <p:nvPr/>
          </p:nvCxnSpPr>
          <p:spPr>
            <a:xfrm>
              <a:off x="9851923" y="3429000"/>
              <a:ext cx="0" cy="5088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921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二年級錯誤問題解析</a:t>
            </a:r>
            <a:r>
              <a:rPr lang="en-US" altLang="zh-TW" dirty="0"/>
              <a:t>(</a:t>
            </a:r>
            <a:r>
              <a:rPr lang="zh-TW" altLang="en-US" dirty="0"/>
              <a:t>四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415845"/>
            <a:ext cx="11002296" cy="4373406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6.</a:t>
            </a:r>
            <a:r>
              <a:rPr lang="zh-TW" altLang="en-US" sz="4000" dirty="0"/>
              <a:t>下圖鐘面上的時刻是幾點幾分？</a:t>
            </a:r>
            <a:endParaRPr lang="en-US" altLang="zh-TW" sz="4000" dirty="0"/>
          </a:p>
          <a:p>
            <a:r>
              <a:rPr lang="en-US" altLang="zh-TW" sz="3600" dirty="0"/>
              <a:t> 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D846E34-2715-406F-B6AD-201182A77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69" t="42792" r="14113" b="18049"/>
          <a:stretch/>
        </p:blipFill>
        <p:spPr>
          <a:xfrm>
            <a:off x="1066800" y="2123768"/>
            <a:ext cx="10058400" cy="420329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592AC83-9186-425D-9127-4C08D06241C6}"/>
              </a:ext>
            </a:extLst>
          </p:cNvPr>
          <p:cNvSpPr txBox="1"/>
          <p:nvPr/>
        </p:nvSpPr>
        <p:spPr>
          <a:xfrm>
            <a:off x="8556522" y="3760639"/>
            <a:ext cx="213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接近數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8040330" y="5834060"/>
            <a:ext cx="3084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長短針不理解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1066801" y="5726893"/>
            <a:ext cx="587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長短針不理解，按照數字寫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88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認識時鐘上的長短針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理解長短針的行走方式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認識時針報數字，分針報小格。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7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二年級錯誤問題解析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20. </a:t>
            </a:r>
            <a:r>
              <a:rPr lang="zh-TW" altLang="en-US" sz="4000" dirty="0"/>
              <a:t>甲繩和</a:t>
            </a:r>
            <a:r>
              <a:rPr lang="en-US" altLang="zh-TW" sz="4000" dirty="0"/>
              <a:t>15 </a:t>
            </a:r>
            <a:r>
              <a:rPr lang="zh-TW" altLang="en-US" sz="4000" dirty="0"/>
              <a:t>塊紅積木接起來一樣長， 甲繩也和 </a:t>
            </a:r>
            <a:r>
              <a:rPr lang="en-US" altLang="zh-TW" sz="4000" dirty="0"/>
              <a:t>20 </a:t>
            </a:r>
            <a:r>
              <a:rPr lang="zh-TW" altLang="en-US" sz="4000" dirty="0"/>
              <a:t>塊藍積木接起來一樣長， </a:t>
            </a:r>
            <a:r>
              <a:rPr lang="en-US" altLang="zh-TW" sz="4000" dirty="0"/>
              <a:t>1</a:t>
            </a:r>
            <a:r>
              <a:rPr lang="zh-TW" altLang="en-US" sz="4000" dirty="0"/>
              <a:t>塊紅積木和</a:t>
            </a:r>
            <a:r>
              <a:rPr lang="en-US" altLang="zh-TW" sz="4000" dirty="0"/>
              <a:t>1</a:t>
            </a:r>
            <a:r>
              <a:rPr lang="zh-TW" altLang="en-US" sz="4000" dirty="0"/>
              <a:t>塊藍積木，誰比較長？ 圈圈看。</a:t>
            </a:r>
            <a:endParaRPr lang="en-US" altLang="zh-TW" sz="4000" dirty="0"/>
          </a:p>
          <a:p>
            <a:r>
              <a:rPr lang="zh-TW" altLang="en-US" sz="4000" dirty="0"/>
              <a:t> </a:t>
            </a:r>
            <a:r>
              <a:rPr lang="en-US" altLang="zh-TW" sz="4000" dirty="0"/>
              <a:t>( 1 </a:t>
            </a:r>
            <a:r>
              <a:rPr lang="zh-TW" altLang="en-US" sz="4000" dirty="0"/>
              <a:t>塊紅積木 、</a:t>
            </a:r>
            <a:r>
              <a:rPr lang="en-US" altLang="zh-TW" sz="4000" dirty="0"/>
              <a:t>1</a:t>
            </a:r>
            <a:r>
              <a:rPr lang="zh-TW" altLang="en-US" sz="4000" dirty="0"/>
              <a:t>塊藍積木 、一樣長 </a:t>
            </a:r>
            <a:r>
              <a:rPr lang="en-US" altLang="zh-TW" sz="4000" dirty="0"/>
              <a:t>)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4646968" y="4675997"/>
            <a:ext cx="190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15</a:t>
            </a:r>
            <a:r>
              <a:rPr lang="en-US" altLang="zh-TW" sz="3600" b="1" dirty="0">
                <a:solidFill>
                  <a:srgbClr val="0000CC"/>
                </a:solidFill>
                <a:latin typeface="Vani" panose="02040502050405020303" pitchFamily="18" charset="0"/>
                <a:cs typeface="Vani" panose="02040502050405020303" pitchFamily="18" charset="0"/>
              </a:rPr>
              <a:t>&lt;20</a:t>
            </a:r>
            <a:endParaRPr lang="zh-TW" altLang="en-US" sz="3600" b="1" dirty="0">
              <a:solidFill>
                <a:srgbClr val="0000CC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7504470" y="4544831"/>
            <a:ext cx="230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都是甲繩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56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9360310" cy="2740687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認識單位量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認識單位數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在一樣長的情況下，單位數愈多單位量愈小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二年級錯誤問題解析</a:t>
            </a:r>
            <a:r>
              <a:rPr lang="en-US" altLang="zh-TW" dirty="0"/>
              <a:t>(</a:t>
            </a:r>
            <a:r>
              <a:rPr lang="zh-TW" altLang="en-US" dirty="0"/>
              <a:t>六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1379883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3. </a:t>
            </a:r>
            <a:r>
              <a:rPr lang="zh-TW" altLang="en-US" sz="3200" dirty="0"/>
              <a:t>下面哪個選項的答案和「</a:t>
            </a:r>
            <a:r>
              <a:rPr lang="en-US" altLang="zh-TW" sz="3200" dirty="0"/>
              <a:t>6+6+6+6+6</a:t>
            </a:r>
            <a:r>
              <a:rPr lang="zh-TW" altLang="en-US" sz="3200" dirty="0"/>
              <a:t>」 的答案不一樣？ </a:t>
            </a:r>
            <a:r>
              <a:rPr lang="en-US" altLang="zh-TW" sz="3200" dirty="0"/>
              <a:t>(1) 5</a:t>
            </a:r>
            <a:r>
              <a:rPr lang="zh-TW" altLang="en-US" sz="3200" dirty="0"/>
              <a:t>個</a:t>
            </a:r>
            <a:r>
              <a:rPr lang="en-US" altLang="zh-TW" sz="3200" dirty="0"/>
              <a:t>6</a:t>
            </a:r>
            <a:r>
              <a:rPr lang="zh-TW" altLang="en-US" sz="3200" dirty="0"/>
              <a:t>合起來 </a:t>
            </a:r>
            <a:r>
              <a:rPr lang="en-US" altLang="zh-TW" sz="3200" dirty="0"/>
              <a:t>(2) 6</a:t>
            </a:r>
            <a:r>
              <a:rPr lang="zh-TW" altLang="en-US" sz="3200" dirty="0"/>
              <a:t>的</a:t>
            </a:r>
            <a:r>
              <a:rPr lang="en-US" altLang="zh-TW" sz="3200" dirty="0"/>
              <a:t>5</a:t>
            </a:r>
            <a:r>
              <a:rPr lang="zh-TW" altLang="en-US" sz="3200" dirty="0"/>
              <a:t>倍 </a:t>
            </a:r>
            <a:r>
              <a:rPr lang="en-US" altLang="zh-TW" sz="3200" dirty="0"/>
              <a:t>(3) 6 + 5 (4) 6 × 5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1420761" y="3210075"/>
            <a:ext cx="249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看到</a:t>
            </a:r>
            <a:r>
              <a:rPr lang="en-US" altLang="zh-TW" sz="3600" b="1" dirty="0">
                <a:solidFill>
                  <a:srgbClr val="0000CC"/>
                </a:solidFill>
              </a:rPr>
              <a:t>5</a:t>
            </a:r>
            <a:r>
              <a:rPr lang="zh-TW" altLang="en-US" sz="3600" b="1" dirty="0">
                <a:solidFill>
                  <a:srgbClr val="0000CC"/>
                </a:solidFill>
              </a:rPr>
              <a:t>在前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5889523" y="3143845"/>
            <a:ext cx="163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6</a:t>
            </a:r>
            <a:r>
              <a:rPr lang="zh-TW" altLang="en-US" sz="3600" b="1" dirty="0">
                <a:solidFill>
                  <a:srgbClr val="0000CC"/>
                </a:solidFill>
              </a:rPr>
              <a:t>加</a:t>
            </a:r>
            <a:r>
              <a:rPr lang="en-US" altLang="zh-TW" sz="3600" b="1" dirty="0">
                <a:solidFill>
                  <a:srgbClr val="0000CC"/>
                </a:solidFill>
              </a:rPr>
              <a:t>5</a:t>
            </a:r>
            <a:r>
              <a:rPr lang="zh-TW" altLang="en-US" sz="3600" b="1" dirty="0">
                <a:solidFill>
                  <a:srgbClr val="0000CC"/>
                </a:solidFill>
              </a:rPr>
              <a:t>次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592AC83-9186-425D-9127-4C08D06241C6}"/>
              </a:ext>
            </a:extLst>
          </p:cNvPr>
          <p:cNvSpPr txBox="1"/>
          <p:nvPr/>
        </p:nvSpPr>
        <p:spPr>
          <a:xfrm>
            <a:off x="7843685" y="3210075"/>
            <a:ext cx="212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沒有乘號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0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587613" cy="1908441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認識累加的意義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累加的列式方法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累加能用乘法表示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3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二年級錯誤問題解析</a:t>
            </a:r>
            <a:r>
              <a:rPr lang="en-US" altLang="zh-TW" dirty="0"/>
              <a:t>(</a:t>
            </a:r>
            <a:r>
              <a:rPr lang="zh-TW" altLang="en-US" dirty="0"/>
              <a:t>七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24. </a:t>
            </a:r>
            <a:r>
              <a:rPr lang="zh-TW" altLang="en-US" sz="3200" dirty="0"/>
              <a:t>教室裡有 </a:t>
            </a:r>
            <a:r>
              <a:rPr lang="en-US" altLang="zh-TW" sz="3200" dirty="0"/>
              <a:t>32</a:t>
            </a:r>
            <a:r>
              <a:rPr lang="zh-TW" altLang="en-US" sz="3200" dirty="0"/>
              <a:t>個人，出去</a:t>
            </a:r>
            <a:r>
              <a:rPr lang="en-US" altLang="zh-TW" sz="3200" dirty="0"/>
              <a:t>16</a:t>
            </a:r>
            <a:r>
              <a:rPr lang="zh-TW" altLang="en-US" sz="3200" dirty="0"/>
              <a:t>個人後， 又進來 </a:t>
            </a:r>
            <a:r>
              <a:rPr lang="en-US" altLang="zh-TW" sz="3200" dirty="0"/>
              <a:t>20</a:t>
            </a:r>
            <a:r>
              <a:rPr lang="zh-TW" altLang="en-US" sz="3200" dirty="0"/>
              <a:t>個人，請問現在教室裡有 多少個人？</a:t>
            </a:r>
            <a:endParaRPr lang="en-US" altLang="zh-TW" sz="3200" dirty="0"/>
          </a:p>
          <a:p>
            <a:r>
              <a:rPr lang="zh-TW" altLang="en-US" sz="3200" dirty="0"/>
              <a:t> 先算：</a:t>
            </a:r>
            <a:r>
              <a:rPr lang="en-US" altLang="zh-TW" sz="3200" dirty="0"/>
              <a:t>( 32 ) − ( 16 ) = ( 16 ) </a:t>
            </a:r>
          </a:p>
          <a:p>
            <a:r>
              <a:rPr lang="zh-TW" altLang="en-US" sz="3200" dirty="0"/>
              <a:t>再算： </a:t>
            </a:r>
            <a:r>
              <a:rPr lang="en-US" altLang="zh-TW" sz="3200" dirty="0"/>
              <a:t>( 16 ) + ( 20 ) = ( 36 )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6317226" y="2791142"/>
            <a:ext cx="108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24</a:t>
            </a:r>
            <a:endParaRPr lang="zh-TW" altLang="en-US" sz="3600" b="1" dirty="0">
              <a:solidFill>
                <a:srgbClr val="0000CC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6329516" y="3643865"/>
            <a:ext cx="106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44</a:t>
            </a:r>
            <a:endParaRPr lang="zh-TW" altLang="en-US" sz="3600" b="1" dirty="0">
              <a:solidFill>
                <a:srgbClr val="0000CC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592AC83-9186-425D-9127-4C08D06241C6}"/>
              </a:ext>
            </a:extLst>
          </p:cNvPr>
          <p:cNvSpPr txBox="1"/>
          <p:nvPr/>
        </p:nvSpPr>
        <p:spPr>
          <a:xfrm>
            <a:off x="7541342" y="2782669"/>
            <a:ext cx="1012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26</a:t>
            </a:r>
            <a:endParaRPr lang="zh-TW" altLang="en-US" sz="36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2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理解題目的意義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能進行借位減法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能進行加法計算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二年級錯誤問題解析</a:t>
            </a:r>
            <a:r>
              <a:rPr lang="en-US" altLang="zh-TW" dirty="0"/>
              <a:t>(</a:t>
            </a:r>
            <a:r>
              <a:rPr lang="zh-TW" altLang="en-US" dirty="0"/>
              <a:t>八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4.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一件上衣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199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元，一件短褲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398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元， 買一件上衣和一件短褲要付的錢， 最接近下列哪個選項？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(1) 800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(2) 700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(3) 600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(4) 500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707923" y="4020571"/>
            <a:ext cx="2477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兩件短褲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8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336145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理解題目的意義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能進行個別估算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能進行百位加總</a:t>
            </a:r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9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3719A0-933F-B23C-D397-A69801C6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綱要說明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02BA3F1-094B-5A49-E5D3-784587B12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351528"/>
              </p:ext>
            </p:extLst>
          </p:nvPr>
        </p:nvGraphicFramePr>
        <p:xfrm>
          <a:off x="1216742" y="1386347"/>
          <a:ext cx="9357852" cy="535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菱形 4">
            <a:extLst>
              <a:ext uri="{FF2B5EF4-FFF2-40B4-BE49-F238E27FC236}">
                <a16:creationId xmlns:a16="http://schemas.microsoft.com/office/drawing/2014/main" id="{7D7F935C-1C28-47C3-DBA4-BAB42A668FD1}"/>
              </a:ext>
            </a:extLst>
          </p:cNvPr>
          <p:cNvSpPr/>
          <p:nvPr/>
        </p:nvSpPr>
        <p:spPr>
          <a:xfrm>
            <a:off x="1267132" y="1570703"/>
            <a:ext cx="700548" cy="730045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solidFill>
                  <a:schemeClr val="tx1"/>
                </a:solidFill>
              </a:rPr>
              <a:t>1</a:t>
            </a:r>
            <a:endParaRPr lang="zh-TW" altLang="en-US" dirty="0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E527F526-3DD2-9398-AB94-184902270785}"/>
              </a:ext>
            </a:extLst>
          </p:cNvPr>
          <p:cNvSpPr/>
          <p:nvPr/>
        </p:nvSpPr>
        <p:spPr>
          <a:xfrm>
            <a:off x="1757516" y="2346887"/>
            <a:ext cx="700548" cy="730045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solidFill>
                  <a:schemeClr val="tx1"/>
                </a:solidFill>
              </a:rPr>
              <a:t>2</a:t>
            </a:r>
            <a:endParaRPr lang="zh-TW" altLang="en-US" dirty="0"/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28D94C61-42E4-B46E-45A0-7A15070E0FB4}"/>
              </a:ext>
            </a:extLst>
          </p:cNvPr>
          <p:cNvSpPr/>
          <p:nvPr/>
        </p:nvSpPr>
        <p:spPr>
          <a:xfrm>
            <a:off x="1954161" y="3246434"/>
            <a:ext cx="700548" cy="730045"/>
          </a:xfrm>
          <a:prstGeom prst="diamon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solidFill>
                  <a:schemeClr val="tx1"/>
                </a:solidFill>
              </a:rPr>
              <a:t>3</a:t>
            </a:r>
            <a:endParaRPr lang="zh-TW" altLang="en-US" dirty="0"/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301A63FC-F906-FA89-9636-D818024B7C3C}"/>
              </a:ext>
            </a:extLst>
          </p:cNvPr>
          <p:cNvSpPr/>
          <p:nvPr/>
        </p:nvSpPr>
        <p:spPr>
          <a:xfrm>
            <a:off x="1967680" y="4145981"/>
            <a:ext cx="700548" cy="730045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solidFill>
                  <a:schemeClr val="tx1"/>
                </a:solidFill>
              </a:rPr>
              <a:t>4</a:t>
            </a:r>
            <a:endParaRPr lang="zh-TW" altLang="en-US" dirty="0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D0663089-9A6F-6B99-0AFC-C93AF527555B}"/>
              </a:ext>
            </a:extLst>
          </p:cNvPr>
          <p:cNvSpPr/>
          <p:nvPr/>
        </p:nvSpPr>
        <p:spPr>
          <a:xfrm>
            <a:off x="1757516" y="4993223"/>
            <a:ext cx="700548" cy="730045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solidFill>
                  <a:schemeClr val="tx1"/>
                </a:solidFill>
              </a:rPr>
              <a:t>5</a:t>
            </a:r>
            <a:endParaRPr lang="zh-TW" altLang="en-US" dirty="0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845D0901-C6C6-FFD5-23D7-CE7CDD4B02CD}"/>
              </a:ext>
            </a:extLst>
          </p:cNvPr>
          <p:cNvSpPr/>
          <p:nvPr/>
        </p:nvSpPr>
        <p:spPr>
          <a:xfrm>
            <a:off x="1267132" y="5782843"/>
            <a:ext cx="700548" cy="730045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solidFill>
                  <a:schemeClr val="tx1"/>
                </a:solidFill>
              </a:rPr>
              <a:t>6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767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8792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二年級錯誤問題解析</a:t>
            </a:r>
            <a:r>
              <a:rPr lang="en-US" altLang="zh-TW" dirty="0"/>
              <a:t>(</a:t>
            </a:r>
            <a:r>
              <a:rPr lang="zh-TW" altLang="en-US" dirty="0"/>
              <a:t>九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283110"/>
            <a:ext cx="11002296" cy="4506141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「小敏有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39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張貼紙，小君有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27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張貼紙， 小逸有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11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張貼紙，三個人共有幾張 貼紙？」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甲的算法：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39 + 27 = 66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，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66 + 11 = 77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答：共有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77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張貼紙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乙的算法：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39 + 11 = 50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，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50 + 27 = 77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答：共有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77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張貼紙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丙的算法：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27 + 11 = 38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，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38 + 39 = 77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答：共有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77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張貼紙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請問誰的算法和答案都正確？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(1)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只有甲正確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(2)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只有乙正確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(3)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只有丙正確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X (4)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甲、乙、丙都正確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1066800" y="6111809"/>
            <a:ext cx="22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甲順序對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3846874" y="5692616"/>
            <a:ext cx="275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乙有簡化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592AC83-9186-425D-9127-4C08D06241C6}"/>
              </a:ext>
            </a:extLst>
          </p:cNvPr>
          <p:cNvSpPr txBox="1"/>
          <p:nvPr/>
        </p:nvSpPr>
        <p:spPr>
          <a:xfrm>
            <a:off x="6209071" y="5700499"/>
            <a:ext cx="407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丙會挑數字小好算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6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8726129" cy="301457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理解題目的意義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加法的算式中被加數與加數可以換位置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marL="0" indent="0">
              <a:buNone/>
            </a:pPr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51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二年級錯誤問題解析</a:t>
            </a:r>
            <a:r>
              <a:rPr lang="en-US" altLang="zh-TW" dirty="0"/>
              <a:t>(</a:t>
            </a:r>
            <a:r>
              <a:rPr lang="zh-TW" altLang="en-US" dirty="0"/>
              <a:t>十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16.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將馬克杯裝滿水後，全部倒入玻璃 杯裡，結果沒有滿。請問哪個杯子 的容量比較大？圈圈看。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</a:t>
            </a:r>
            <a:r>
              <a:rPr lang="en-US" altLang="zh-TW" sz="4400" dirty="0"/>
              <a:t>( </a:t>
            </a:r>
            <a:r>
              <a:rPr lang="zh-TW" altLang="en-US" sz="4400" dirty="0"/>
              <a:t>馬克杯 、 玻璃杯 、 一樣大 </a:t>
            </a:r>
            <a:r>
              <a:rPr lang="en-US" altLang="zh-TW" sz="4400" dirty="0"/>
              <a:t>)</a:t>
            </a:r>
            <a:r>
              <a:rPr lang="en-US" altLang="zh-TW" sz="3600" dirty="0"/>
              <a:t> 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1229032" y="4020571"/>
            <a:ext cx="180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有滿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3940276" y="4020570"/>
            <a:ext cx="204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沒有滿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592AC83-9186-425D-9127-4C08D06241C6}"/>
              </a:ext>
            </a:extLst>
          </p:cNvPr>
          <p:cNvSpPr txBox="1"/>
          <p:nvPr/>
        </p:nvSpPr>
        <p:spPr>
          <a:xfrm>
            <a:off x="6607277" y="4020569"/>
            <a:ext cx="29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水一樣多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6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理解容量和液量的不同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理解題目的意義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能比較容量的多少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操作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)</a:t>
            </a:r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83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9E0D08-97C3-4A27-857C-0B58E1CA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799" y="2168014"/>
            <a:ext cx="7642123" cy="1371600"/>
          </a:xfrm>
        </p:spPr>
        <p:txBody>
          <a:bodyPr/>
          <a:lstStyle/>
          <a:p>
            <a:r>
              <a:rPr lang="zh-TW" altLang="en-US" dirty="0"/>
              <a:t>三年級常錯類型解析與指導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C65744-EA84-4F38-B1DE-781F4792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三年級錯誤問題解析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129667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20.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小明用圓規畫了一個圓，筆尖與針尖 的距離為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10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公分，請問這個圓的半徑是幾公分？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(1) 5 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公分 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(2) 10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公分 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(3) 20 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公分 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(4) 100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公分</a:t>
            </a:r>
            <a:endParaRPr lang="zh-TW" altLang="en-US" sz="2800" b="1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6EB87DD-B0BC-4879-9C53-0A39B0FE507F}"/>
              </a:ext>
            </a:extLst>
          </p:cNvPr>
          <p:cNvSpPr txBox="1"/>
          <p:nvPr/>
        </p:nvSpPr>
        <p:spPr>
          <a:xfrm>
            <a:off x="683344" y="4468762"/>
            <a:ext cx="216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3D2325"/>
                </a:solidFill>
              </a:rPr>
              <a:t>10</a:t>
            </a:r>
            <a:r>
              <a:rPr lang="en-US" altLang="zh-TW" sz="3600" b="1" dirty="0">
                <a:solidFill>
                  <a:srgbClr val="3D232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÷2=5</a:t>
            </a:r>
            <a:endParaRPr lang="zh-TW" altLang="en-US" sz="3600" b="1" dirty="0">
              <a:solidFill>
                <a:srgbClr val="3D2325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3175819" y="4468761"/>
            <a:ext cx="216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3D2325"/>
                </a:solidFill>
              </a:rPr>
              <a:t>10×2=20</a:t>
            </a:r>
            <a:endParaRPr lang="zh-TW" altLang="en-US" sz="3600" b="1" dirty="0">
              <a:solidFill>
                <a:srgbClr val="3D2325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7FAEEC-9A06-48DE-9D8F-887F8FB81BE3}"/>
              </a:ext>
            </a:extLst>
          </p:cNvPr>
          <p:cNvSpPr txBox="1"/>
          <p:nvPr/>
        </p:nvSpPr>
        <p:spPr>
          <a:xfrm>
            <a:off x="7010400" y="4321713"/>
            <a:ext cx="266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3D2325"/>
                </a:solidFill>
              </a:rPr>
              <a:t>10×10=100</a:t>
            </a:r>
            <a:endParaRPr lang="zh-TW" altLang="en-US" sz="3600" b="1" dirty="0">
              <a:solidFill>
                <a:srgbClr val="3D232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7C9B07-2700-4D09-A394-E65DDF5A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549914-42A9-4A0E-BB91-1F1CC4995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8711381" cy="3486519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認識半徑</a:t>
            </a:r>
            <a:endParaRPr lang="en-US" altLang="zh-TW" sz="3600" dirty="0"/>
          </a:p>
          <a:p>
            <a:r>
              <a:rPr lang="zh-TW" altLang="en-US" sz="3600" dirty="0"/>
              <a:t>認識直徑</a:t>
            </a:r>
            <a:endParaRPr lang="en-US" altLang="zh-TW" sz="3600" dirty="0"/>
          </a:p>
          <a:p>
            <a:r>
              <a:rPr lang="zh-TW" altLang="en-US" sz="3600" dirty="0"/>
              <a:t>認識圓周長</a:t>
            </a:r>
            <a:endParaRPr lang="en-US" altLang="zh-TW" sz="3600" dirty="0"/>
          </a:p>
          <a:p>
            <a:r>
              <a:rPr lang="zh-TW" altLang="en-US" sz="3600" dirty="0"/>
              <a:t>知道圓心</a:t>
            </a:r>
            <a:endParaRPr lang="en-US" altLang="zh-TW" sz="3600" dirty="0"/>
          </a:p>
          <a:p>
            <a:r>
              <a:rPr lang="zh-TW" altLang="en-US" sz="3600" dirty="0"/>
              <a:t>能使用圓規畫圓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227E70-32DD-4B08-98F3-E89E4BD3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7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三年級錯誤問題解析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799" y="1867146"/>
                <a:ext cx="10058400" cy="3393946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24. </a:t>
                </a:r>
                <a:r>
                  <a:rPr lang="zh-TW" altLang="en-US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兩個一樣大的披薩，一個平分成 </a:t>
                </a:r>
                <a:r>
                  <a:rPr lang="en-US" altLang="zh-TW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6 </a:t>
                </a:r>
                <a:r>
                  <a:rPr lang="zh-TW" altLang="en-US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片， 另一個平分成</a:t>
                </a:r>
                <a:r>
                  <a:rPr lang="en-US" altLang="zh-TW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4 </a:t>
                </a:r>
                <a:r>
                  <a:rPr lang="zh-TW" altLang="en-US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塊。 哥哥吃了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 </a:t>
                </a:r>
                <a:r>
                  <a:rPr lang="zh-TW" altLang="en-US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個披薩，弟弟吃了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 </a:t>
                </a:r>
                <a:r>
                  <a:rPr lang="zh-TW" altLang="en-US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個 披薩，誰吃的披薩比較大？ </a:t>
                </a:r>
                <a:endParaRPr lang="en-US" altLang="zh-TW" sz="3200" dirty="0">
                  <a:latin typeface="書法家中楷體" panose="02010609010101010101" pitchFamily="49" charset="-120"/>
                  <a:ea typeface="書法家中楷體" panose="02010609010101010101" pitchFamily="49" charset="-120"/>
                </a:endParaRPr>
              </a:p>
              <a:p>
                <a:r>
                  <a:rPr lang="en-US" altLang="zh-TW" sz="3200" dirty="0">
                    <a:solidFill>
                      <a:srgbClr val="0000CC"/>
                    </a:solidFill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(1) </a:t>
                </a:r>
                <a:r>
                  <a:rPr lang="zh-TW" altLang="en-US" sz="3200" dirty="0">
                    <a:solidFill>
                      <a:srgbClr val="0000CC"/>
                    </a:solidFill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哥哥 </a:t>
                </a:r>
                <a:r>
                  <a:rPr lang="en-US" altLang="zh-TW" sz="3200" dirty="0">
                    <a:solidFill>
                      <a:srgbClr val="0000CC"/>
                    </a:solidFill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(2) </a:t>
                </a:r>
                <a:r>
                  <a:rPr lang="zh-TW" altLang="en-US" sz="3200" dirty="0">
                    <a:solidFill>
                      <a:srgbClr val="0000CC"/>
                    </a:solidFill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弟弟 </a:t>
                </a:r>
                <a:r>
                  <a:rPr lang="en-US" altLang="zh-TW" sz="3200" dirty="0">
                    <a:solidFill>
                      <a:srgbClr val="0000CC"/>
                    </a:solidFill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(3) </a:t>
                </a:r>
                <a:r>
                  <a:rPr lang="zh-TW" altLang="en-US" sz="3200" dirty="0">
                    <a:solidFill>
                      <a:srgbClr val="0000CC"/>
                    </a:solidFill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一樣大 </a:t>
                </a:r>
                <a:r>
                  <a:rPr lang="en-US" altLang="zh-TW" sz="3200" dirty="0">
                    <a:solidFill>
                      <a:srgbClr val="0000CC"/>
                    </a:solidFill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(4) </a:t>
                </a:r>
                <a:r>
                  <a:rPr lang="zh-TW" altLang="en-US" sz="3200" dirty="0">
                    <a:solidFill>
                      <a:srgbClr val="0000CC"/>
                    </a:solidFill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不能比較</a:t>
                </a:r>
                <a:endParaRPr lang="en-US" altLang="zh-TW" sz="3200" dirty="0">
                  <a:solidFill>
                    <a:srgbClr val="0000CC"/>
                  </a:solidFill>
                  <a:latin typeface="書法家中楷體" panose="02010609010101010101" pitchFamily="49" charset="-120"/>
                  <a:ea typeface="書法家中楷體" panose="02010609010101010101" pitchFamily="49" charset="-120"/>
                </a:endParaRPr>
              </a:p>
            </p:txBody>
          </p:sp>
        </mc:Choice>
        <mc:Fallback xmlns="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799" y="1867146"/>
                <a:ext cx="10058400" cy="3393946"/>
              </a:xfrm>
              <a:blipFill>
                <a:blip r:embed="rId3"/>
                <a:stretch>
                  <a:fillRect l="-1394" t="-1975" r="-8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26EB87DD-B0BC-4879-9C53-0A39B0FE507F}"/>
              </a:ext>
            </a:extLst>
          </p:cNvPr>
          <p:cNvSpPr txBox="1"/>
          <p:nvPr/>
        </p:nvSpPr>
        <p:spPr>
          <a:xfrm>
            <a:off x="806245" y="5257009"/>
            <a:ext cx="266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3D2325"/>
                </a:solidFill>
              </a:rPr>
              <a:t>6</a:t>
            </a:r>
            <a:r>
              <a:rPr lang="zh-TW" altLang="en-US" sz="3600" b="1" dirty="0">
                <a:solidFill>
                  <a:srgbClr val="3D2325"/>
                </a:solidFill>
              </a:rPr>
              <a:t>片比較多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806245" y="5839313"/>
            <a:ext cx="266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3D2325"/>
                </a:solidFill>
              </a:rPr>
              <a:t>4</a:t>
            </a:r>
            <a:r>
              <a:rPr lang="zh-TW" altLang="en-US" sz="3600" b="1" dirty="0">
                <a:solidFill>
                  <a:srgbClr val="3D2325"/>
                </a:solidFill>
              </a:rPr>
              <a:t>塊比較少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7FAEEC-9A06-48DE-9D8F-887F8FB81BE3}"/>
              </a:ext>
            </a:extLst>
          </p:cNvPr>
          <p:cNvSpPr txBox="1"/>
          <p:nvPr/>
        </p:nvSpPr>
        <p:spPr>
          <a:xfrm>
            <a:off x="7128387" y="5257010"/>
            <a:ext cx="266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3D2325"/>
                </a:solidFill>
              </a:rPr>
              <a:t>分母不一樣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3731340" y="5192982"/>
            <a:ext cx="302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3D2325"/>
                </a:solidFill>
              </a:rPr>
              <a:t>一樣大的披薩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7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詞語解釋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平分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單位量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: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個 、片、塊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哥哥吃了幾片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幾個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弟弟吃了幾塊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幾個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2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三年級錯誤問題解析</a:t>
            </a: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17. </a:t>
            </a:r>
            <a:r>
              <a:rPr lang="zh-TW" altLang="en-US" sz="3600" dirty="0"/>
              <a:t>一條長</a:t>
            </a:r>
            <a:r>
              <a:rPr lang="en-US" altLang="zh-TW" sz="3600" dirty="0"/>
              <a:t>15</a:t>
            </a:r>
            <a:r>
              <a:rPr lang="zh-TW" altLang="en-US" sz="3600" dirty="0"/>
              <a:t>公分的緞帶，做卡片用掉了 </a:t>
            </a:r>
            <a:r>
              <a:rPr lang="en-US" altLang="zh-TW" sz="3600" dirty="0"/>
              <a:t>6 </a:t>
            </a:r>
            <a:r>
              <a:rPr lang="zh-TW" altLang="en-US" sz="3600" dirty="0"/>
              <a:t>公分</a:t>
            </a:r>
            <a:r>
              <a:rPr lang="en-US" altLang="zh-TW" sz="3600" dirty="0"/>
              <a:t>8 </a:t>
            </a:r>
            <a:r>
              <a:rPr lang="zh-TW" altLang="en-US" sz="3600" dirty="0"/>
              <a:t>毫米，還剩下幾公分幾毫米？ </a:t>
            </a:r>
            <a:r>
              <a:rPr lang="en-US" altLang="zh-TW" sz="3600" dirty="0"/>
              <a:t>( 1 </a:t>
            </a:r>
            <a:r>
              <a:rPr lang="zh-TW" altLang="en-US" sz="3600" dirty="0"/>
              <a:t>公分</a:t>
            </a:r>
            <a:r>
              <a:rPr lang="en-US" altLang="zh-TW" sz="3600" dirty="0"/>
              <a:t>= 10 </a:t>
            </a:r>
            <a:r>
              <a:rPr lang="zh-TW" altLang="en-US" sz="3600" dirty="0"/>
              <a:t>毫米</a:t>
            </a:r>
            <a:r>
              <a:rPr lang="en-US" altLang="zh-TW" sz="3600" dirty="0"/>
              <a:t>)</a:t>
            </a:r>
          </a:p>
          <a:p>
            <a:r>
              <a:rPr lang="en-US" altLang="zh-TW" sz="3600" dirty="0"/>
              <a:t> (1) 8 </a:t>
            </a:r>
            <a:r>
              <a:rPr lang="zh-TW" altLang="en-US" sz="3600" dirty="0"/>
              <a:t>公分</a:t>
            </a:r>
            <a:r>
              <a:rPr lang="en-US" altLang="zh-TW" sz="3600" dirty="0"/>
              <a:t>2 </a:t>
            </a:r>
            <a:r>
              <a:rPr lang="zh-TW" altLang="en-US" sz="3600" dirty="0"/>
              <a:t>毫米</a:t>
            </a:r>
            <a:endParaRPr lang="en-US" altLang="zh-TW" sz="3600" dirty="0"/>
          </a:p>
          <a:p>
            <a:r>
              <a:rPr lang="zh-TW" altLang="en-US" sz="3600" dirty="0"/>
              <a:t> </a:t>
            </a:r>
            <a:r>
              <a:rPr lang="en-US" altLang="zh-TW" sz="3600" dirty="0"/>
              <a:t>(2) 8 </a:t>
            </a:r>
            <a:r>
              <a:rPr lang="zh-TW" altLang="en-US" sz="3600" dirty="0"/>
              <a:t>公分</a:t>
            </a:r>
            <a:r>
              <a:rPr lang="en-US" altLang="zh-TW" sz="3600" dirty="0"/>
              <a:t>8 </a:t>
            </a:r>
            <a:r>
              <a:rPr lang="zh-TW" altLang="en-US" sz="3600" dirty="0"/>
              <a:t>毫米</a:t>
            </a:r>
            <a:endParaRPr lang="en-US" altLang="zh-TW" sz="3600" dirty="0"/>
          </a:p>
          <a:p>
            <a:r>
              <a:rPr lang="zh-TW" altLang="en-US" sz="3600" dirty="0"/>
              <a:t> </a:t>
            </a:r>
            <a:r>
              <a:rPr lang="en-US" altLang="zh-TW" sz="3600" dirty="0"/>
              <a:t>(3) 8 </a:t>
            </a:r>
            <a:r>
              <a:rPr lang="zh-TW" altLang="en-US" sz="3600" dirty="0"/>
              <a:t>公分</a:t>
            </a:r>
            <a:r>
              <a:rPr lang="en-US" altLang="zh-TW" sz="3600" dirty="0"/>
              <a:t>92 </a:t>
            </a:r>
            <a:r>
              <a:rPr lang="zh-TW" altLang="en-US" sz="3600" dirty="0"/>
              <a:t>毫米 </a:t>
            </a:r>
            <a:endParaRPr lang="en-US" altLang="zh-TW" sz="3600" dirty="0"/>
          </a:p>
          <a:p>
            <a:r>
              <a:rPr lang="zh-TW" altLang="en-US" sz="3600" dirty="0"/>
              <a:t> </a:t>
            </a:r>
            <a:r>
              <a:rPr lang="en-US" altLang="zh-TW" sz="3600" dirty="0"/>
              <a:t>(4) 9 </a:t>
            </a:r>
            <a:r>
              <a:rPr lang="zh-TW" altLang="en-US" sz="3600" dirty="0"/>
              <a:t>公分</a:t>
            </a:r>
            <a:r>
              <a:rPr lang="en-US" altLang="zh-TW" sz="3600" dirty="0"/>
              <a:t>8 </a:t>
            </a:r>
            <a:r>
              <a:rPr lang="zh-TW" altLang="en-US" sz="3600" dirty="0"/>
              <a:t>毫米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4763729" y="3760639"/>
            <a:ext cx="486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有退位大數減小數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4763728" y="4400105"/>
            <a:ext cx="476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不知</a:t>
            </a:r>
            <a:r>
              <a:rPr lang="en-US" altLang="zh-TW" sz="3600" dirty="0">
                <a:solidFill>
                  <a:srgbClr val="0000CC"/>
                </a:solidFill>
              </a:rPr>
              <a:t>1 </a:t>
            </a:r>
            <a:r>
              <a:rPr lang="zh-TW" altLang="en-US" sz="3600" dirty="0">
                <a:solidFill>
                  <a:srgbClr val="0000CC"/>
                </a:solidFill>
              </a:rPr>
              <a:t>公分</a:t>
            </a:r>
            <a:r>
              <a:rPr lang="en-US" altLang="zh-TW" sz="3600" dirty="0">
                <a:solidFill>
                  <a:srgbClr val="0000CC"/>
                </a:solidFill>
              </a:rPr>
              <a:t>= 10 </a:t>
            </a:r>
            <a:r>
              <a:rPr lang="zh-TW" altLang="en-US" sz="3600" dirty="0">
                <a:solidFill>
                  <a:srgbClr val="0000CC"/>
                </a:solidFill>
              </a:rPr>
              <a:t>毫米</a:t>
            </a:r>
            <a:endParaRPr lang="zh-TW" altLang="en-US" sz="3600" b="1" dirty="0">
              <a:solidFill>
                <a:srgbClr val="0000CC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592AC83-9186-425D-9127-4C08D06241C6}"/>
              </a:ext>
            </a:extLst>
          </p:cNvPr>
          <p:cNvSpPr txBox="1"/>
          <p:nvPr/>
        </p:nvSpPr>
        <p:spPr>
          <a:xfrm>
            <a:off x="4712108" y="5191162"/>
            <a:ext cx="486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沒退位大數減小數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906319-D2D0-D95A-9A47-8AAB6CAC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794" y="2621628"/>
            <a:ext cx="7136990" cy="1325563"/>
          </a:xfrm>
        </p:spPr>
        <p:txBody>
          <a:bodyPr/>
          <a:lstStyle/>
          <a:p>
            <a:r>
              <a:rPr lang="zh-TW" altLang="en-US" dirty="0"/>
              <a:t>一年級常錯類型解析與指導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854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認識長度單位公分、毫米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理解長度單位公分與毫米的關係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能以長度單位公分毫米複名數表示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能進行不進退位複名數的加減法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能進行退位或進位複名數的加減法</a:t>
            </a:r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329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三年級錯誤問題解析</a:t>
            </a:r>
            <a:r>
              <a:rPr lang="en-US" altLang="zh-TW" dirty="0"/>
              <a:t>(</a:t>
            </a:r>
            <a:r>
              <a:rPr lang="zh-TW" altLang="en-US" dirty="0"/>
              <a:t>四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867146"/>
            <a:ext cx="10058400" cy="3393946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25.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比一比，哪個角最大？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6EB87DD-B0BC-4879-9C53-0A39B0FE507F}"/>
              </a:ext>
            </a:extLst>
          </p:cNvPr>
          <p:cNvSpPr txBox="1"/>
          <p:nvPr/>
        </p:nvSpPr>
        <p:spPr>
          <a:xfrm>
            <a:off x="1729556" y="3142148"/>
            <a:ext cx="62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344529"/>
                </a:solidFill>
              </a:rPr>
              <a:t>甲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978309" y="5192981"/>
            <a:ext cx="266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3D2325"/>
                </a:solidFill>
              </a:rPr>
              <a:t>丙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3731340" y="5192982"/>
            <a:ext cx="302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3D2325"/>
                </a:solidFill>
              </a:rPr>
              <a:t>一樣大</a:t>
            </a:r>
          </a:p>
        </p:txBody>
      </p:sp>
      <p:cxnSp>
        <p:nvCxnSpPr>
          <p:cNvPr id="5" name="接點: 肘形 4">
            <a:extLst>
              <a:ext uri="{FF2B5EF4-FFF2-40B4-BE49-F238E27FC236}">
                <a16:creationId xmlns:a16="http://schemas.microsoft.com/office/drawing/2014/main" id="{5B46D155-72E4-4B0C-B8B4-40ED2CCB04BA}"/>
              </a:ext>
            </a:extLst>
          </p:cNvPr>
          <p:cNvCxnSpPr/>
          <p:nvPr/>
        </p:nvCxnSpPr>
        <p:spPr>
          <a:xfrm>
            <a:off x="8264014" y="2350729"/>
            <a:ext cx="2241754" cy="2174349"/>
          </a:xfrm>
          <a:prstGeom prst="bentConnector3">
            <a:avLst>
              <a:gd name="adj1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接點: 肘形 10">
            <a:extLst>
              <a:ext uri="{FF2B5EF4-FFF2-40B4-BE49-F238E27FC236}">
                <a16:creationId xmlns:a16="http://schemas.microsoft.com/office/drawing/2014/main" id="{65B2E7EE-39F5-41B9-84C3-59C73DB88564}"/>
              </a:ext>
            </a:extLst>
          </p:cNvPr>
          <p:cNvCxnSpPr>
            <a:cxnSpLocks/>
          </p:cNvCxnSpPr>
          <p:nvPr/>
        </p:nvCxnSpPr>
        <p:spPr>
          <a:xfrm>
            <a:off x="4567084" y="3479296"/>
            <a:ext cx="2561303" cy="826281"/>
          </a:xfrm>
          <a:prstGeom prst="bentConnector3">
            <a:avLst>
              <a:gd name="adj1" fmla="val -9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接點: 肘形 18">
            <a:extLst>
              <a:ext uri="{FF2B5EF4-FFF2-40B4-BE49-F238E27FC236}">
                <a16:creationId xmlns:a16="http://schemas.microsoft.com/office/drawing/2014/main" id="{9FEF8C96-6D78-49A0-B78B-84A1D0E58296}"/>
              </a:ext>
            </a:extLst>
          </p:cNvPr>
          <p:cNvCxnSpPr>
            <a:cxnSpLocks/>
          </p:cNvCxnSpPr>
          <p:nvPr/>
        </p:nvCxnSpPr>
        <p:spPr>
          <a:xfrm>
            <a:off x="1430593" y="3788480"/>
            <a:ext cx="879987" cy="716618"/>
          </a:xfrm>
          <a:prstGeom prst="bentConnector3">
            <a:avLst>
              <a:gd name="adj1" fmla="val 474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接點: 肘形 28">
            <a:extLst>
              <a:ext uri="{FF2B5EF4-FFF2-40B4-BE49-F238E27FC236}">
                <a16:creationId xmlns:a16="http://schemas.microsoft.com/office/drawing/2014/main" id="{3F07551C-991E-4FE1-B4B8-A453984999E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81422" y="4156965"/>
            <a:ext cx="417890" cy="278377"/>
          </a:xfrm>
          <a:prstGeom prst="bentConnector3">
            <a:avLst>
              <a:gd name="adj1" fmla="val 59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接點: 肘形 36">
            <a:extLst>
              <a:ext uri="{FF2B5EF4-FFF2-40B4-BE49-F238E27FC236}">
                <a16:creationId xmlns:a16="http://schemas.microsoft.com/office/drawing/2014/main" id="{F25F563F-D6C1-4973-AAFA-0F40363611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24365" y="3948020"/>
            <a:ext cx="417890" cy="278377"/>
          </a:xfrm>
          <a:prstGeom prst="bentConnector3">
            <a:avLst>
              <a:gd name="adj1" fmla="val 59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接點: 肘形 37">
            <a:extLst>
              <a:ext uri="{FF2B5EF4-FFF2-40B4-BE49-F238E27FC236}">
                <a16:creationId xmlns:a16="http://schemas.microsoft.com/office/drawing/2014/main" id="{4B1EFD31-A13B-4EEA-93AD-ED860B5DBCE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94257" y="4151021"/>
            <a:ext cx="417890" cy="278377"/>
          </a:xfrm>
          <a:prstGeom prst="bentConnector3">
            <a:avLst>
              <a:gd name="adj1" fmla="val 59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56527BD3-2F91-4B2A-A0F3-B6D251569C56}"/>
              </a:ext>
            </a:extLst>
          </p:cNvPr>
          <p:cNvSpPr txBox="1"/>
          <p:nvPr/>
        </p:nvSpPr>
        <p:spPr>
          <a:xfrm>
            <a:off x="5451066" y="3055538"/>
            <a:ext cx="624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344529"/>
                </a:solidFill>
              </a:rPr>
              <a:t>乙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E09AF21F-643D-4F79-8791-99E408D55F3F}"/>
              </a:ext>
            </a:extLst>
          </p:cNvPr>
          <p:cNvSpPr txBox="1"/>
          <p:nvPr/>
        </p:nvSpPr>
        <p:spPr>
          <a:xfrm>
            <a:off x="9072717" y="2745696"/>
            <a:ext cx="624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344529"/>
                </a:solidFill>
              </a:rPr>
              <a:t>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77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詞語解釋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什麼是角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怎麼比角的大小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06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三年級錯誤問題解析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283" y="1732027"/>
            <a:ext cx="10058400" cy="3393946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19. </a:t>
            </a:r>
            <a:r>
              <a:rPr lang="zh-TW" altLang="en-US" sz="3600" dirty="0"/>
              <a:t>下列哪三個數的和是偶數？</a:t>
            </a:r>
            <a:endParaRPr lang="en-US" altLang="zh-TW" sz="3600" dirty="0"/>
          </a:p>
          <a:p>
            <a:r>
              <a:rPr lang="zh-TW" altLang="en-US" sz="3600" dirty="0"/>
              <a:t> </a:t>
            </a:r>
            <a:r>
              <a:rPr lang="en-US" altLang="zh-TW" sz="3600" dirty="0"/>
              <a:t>(1) 51 + 52 + 53</a:t>
            </a:r>
          </a:p>
          <a:p>
            <a:r>
              <a:rPr lang="en-US" altLang="zh-TW" sz="3600" dirty="0"/>
              <a:t> (2) 51 + 53 + 55 </a:t>
            </a:r>
          </a:p>
          <a:p>
            <a:r>
              <a:rPr lang="en-US" altLang="zh-TW" sz="3600" dirty="0"/>
              <a:t> (3) 51 + 51 + 51 </a:t>
            </a:r>
          </a:p>
          <a:p>
            <a:r>
              <a:rPr lang="en-US" altLang="zh-TW" sz="3600" dirty="0"/>
              <a:t> (4) 51 + 52 + 52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3013586" y="5490017"/>
            <a:ext cx="266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3D2325"/>
                </a:solidFill>
              </a:rPr>
              <a:t>選有偶數的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6715431" y="5466086"/>
            <a:ext cx="302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3D2325"/>
                </a:solidFill>
              </a:rPr>
              <a:t>選偶數最多的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2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配合能力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什麼是偶數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什麼是奇數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偶數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+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偶數</a:t>
            </a:r>
            <a:r>
              <a:rPr lang="en-US" altLang="zh-TW" sz="3200" dirty="0">
                <a:solidFill>
                  <a:srgbClr val="0000CC"/>
                </a:solidFill>
                <a:latin typeface="Vani" panose="02040502050405020303" pitchFamily="18" charset="0"/>
                <a:ea typeface="書法家中楷體" panose="02010609010101010101" pitchFamily="49" charset="-120"/>
                <a:cs typeface="Vani" panose="02040502050405020303" pitchFamily="18" charset="0"/>
              </a:rPr>
              <a:t>=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 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偶數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+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奇數</a:t>
            </a:r>
            <a:r>
              <a:rPr lang="en-US" altLang="zh-TW" sz="3200" dirty="0">
                <a:solidFill>
                  <a:srgbClr val="0000CC"/>
                </a:solidFill>
                <a:latin typeface="Vani" panose="02040502050405020303" pitchFamily="18" charset="0"/>
                <a:ea typeface="書法家中楷體" panose="02010609010101010101" pitchFamily="49" charset="-120"/>
                <a:cs typeface="Vani" panose="02040502050405020303" pitchFamily="18" charset="0"/>
              </a:rPr>
              <a:t>=?</a:t>
            </a:r>
          </a:p>
          <a:p>
            <a:r>
              <a:rPr lang="zh-TW" altLang="en-US" sz="3200" dirty="0">
                <a:solidFill>
                  <a:srgbClr val="0000CC"/>
                </a:solidFill>
                <a:latin typeface="Vani" panose="02040502050405020303" pitchFamily="18" charset="0"/>
                <a:ea typeface="書法家中楷體" panose="02010609010101010101" pitchFamily="49" charset="-120"/>
                <a:cs typeface="Vani" panose="02040502050405020303" pitchFamily="18" charset="0"/>
              </a:rPr>
              <a:t>奇數</a:t>
            </a:r>
            <a:r>
              <a:rPr lang="en-US" altLang="zh-TW" sz="3200" dirty="0">
                <a:solidFill>
                  <a:srgbClr val="0000CC"/>
                </a:solidFill>
                <a:latin typeface="Vani" panose="02040502050405020303" pitchFamily="18" charset="0"/>
                <a:ea typeface="書法家中楷體" panose="02010609010101010101" pitchFamily="49" charset="-120"/>
                <a:cs typeface="Vani" panose="02040502050405020303" pitchFamily="18" charset="0"/>
              </a:rPr>
              <a:t>+</a:t>
            </a:r>
            <a:r>
              <a:rPr lang="zh-TW" altLang="en-US" sz="3200" dirty="0">
                <a:solidFill>
                  <a:srgbClr val="0000CC"/>
                </a:solidFill>
                <a:latin typeface="Vani" panose="02040502050405020303" pitchFamily="18" charset="0"/>
                <a:ea typeface="書法家中楷體" panose="02010609010101010101" pitchFamily="49" charset="-120"/>
                <a:cs typeface="Vani" panose="02040502050405020303" pitchFamily="18" charset="0"/>
              </a:rPr>
              <a:t>奇數</a:t>
            </a:r>
            <a:r>
              <a:rPr lang="en-US" altLang="zh-TW" sz="3200" dirty="0">
                <a:solidFill>
                  <a:srgbClr val="0000CC"/>
                </a:solidFill>
                <a:latin typeface="Vani" panose="02040502050405020303" pitchFamily="18" charset="0"/>
                <a:ea typeface="書法家中楷體" panose="02010609010101010101" pitchFamily="49" charset="-120"/>
                <a:cs typeface="Vani" panose="02040502050405020303" pitchFamily="18" charset="0"/>
              </a:rPr>
              <a:t>=?</a:t>
            </a:r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5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三年級錯誤問題解析</a:t>
            </a:r>
            <a:r>
              <a:rPr lang="en-US" altLang="zh-TW" dirty="0"/>
              <a:t>(</a:t>
            </a:r>
            <a:r>
              <a:rPr lang="zh-TW" altLang="en-US" dirty="0"/>
              <a:t>六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283" y="1732027"/>
            <a:ext cx="10058400" cy="1365134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8. </a:t>
            </a:r>
            <a:r>
              <a:rPr lang="zh-TW" altLang="en-US" sz="3600" dirty="0"/>
              <a:t>下圖是一個正三角形，請問周長是 多少公分？ </a:t>
            </a:r>
            <a:r>
              <a:rPr lang="en-US" altLang="zh-TW" sz="3600" dirty="0"/>
              <a:t>(1) 9 </a:t>
            </a:r>
            <a:r>
              <a:rPr lang="zh-TW" altLang="en-US" sz="3600" dirty="0"/>
              <a:t>公分 </a:t>
            </a:r>
            <a:r>
              <a:rPr lang="en-US" altLang="zh-TW" sz="3600" dirty="0"/>
              <a:t>(2) 18</a:t>
            </a:r>
            <a:r>
              <a:rPr lang="zh-TW" altLang="en-US" sz="3600" dirty="0"/>
              <a:t>公分 </a:t>
            </a:r>
            <a:r>
              <a:rPr lang="en-US" altLang="zh-TW" sz="3600" dirty="0"/>
              <a:t>(3) 27 </a:t>
            </a:r>
            <a:r>
              <a:rPr lang="zh-TW" altLang="en-US" sz="3600" dirty="0"/>
              <a:t>公分 </a:t>
            </a:r>
            <a:r>
              <a:rPr lang="en-US" altLang="zh-TW" sz="3600" dirty="0"/>
              <a:t>(4) 81</a:t>
            </a:r>
            <a:r>
              <a:rPr lang="zh-TW" altLang="en-US" sz="3600" dirty="0"/>
              <a:t>公分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3856652" y="5643971"/>
            <a:ext cx="266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3D2325"/>
                </a:solidFill>
              </a:rPr>
              <a:t>9+9=18</a:t>
            </a:r>
            <a:endParaRPr lang="zh-TW" altLang="en-US" sz="3600" b="1" dirty="0">
              <a:solidFill>
                <a:srgbClr val="3D2325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8603224" y="3328474"/>
            <a:ext cx="302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3D2325"/>
                </a:solidFill>
              </a:rPr>
              <a:t>9×9=81</a:t>
            </a:r>
            <a:endParaRPr lang="zh-TW" altLang="en-US" sz="3600" b="1" dirty="0">
              <a:solidFill>
                <a:srgbClr val="3D2325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5C304E6-E349-42D0-A0D4-3C187B86C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27" t="36123" r="31654" b="46880"/>
          <a:stretch/>
        </p:blipFill>
        <p:spPr>
          <a:xfrm>
            <a:off x="3025868" y="3251115"/>
            <a:ext cx="3495325" cy="2238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45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什麼是周長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什麼是面積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周長怎麼算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 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04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三年級錯誤問題解析</a:t>
            </a:r>
            <a:r>
              <a:rPr lang="en-US" altLang="zh-TW" dirty="0"/>
              <a:t>(</a:t>
            </a:r>
            <a:r>
              <a:rPr lang="zh-TW" altLang="en-US" dirty="0"/>
              <a:t>七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283" y="1732027"/>
            <a:ext cx="10058400" cy="3393946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14.</a:t>
            </a:r>
            <a:r>
              <a:rPr lang="zh-TW" altLang="en-US" sz="3600" dirty="0"/>
              <a:t>「</a:t>
            </a:r>
            <a:r>
              <a:rPr lang="en-US" altLang="zh-TW" sz="3600" dirty="0"/>
              <a:t>5 </a:t>
            </a:r>
            <a:r>
              <a:rPr lang="zh-TW" altLang="en-US" sz="3600" dirty="0"/>
              <a:t>個千、</a:t>
            </a:r>
            <a:r>
              <a:rPr lang="en-US" altLang="zh-TW" sz="3600" dirty="0"/>
              <a:t>12</a:t>
            </a:r>
            <a:r>
              <a:rPr lang="zh-TW" altLang="en-US" sz="3600" dirty="0"/>
              <a:t>個百、</a:t>
            </a:r>
            <a:r>
              <a:rPr lang="en-US" altLang="zh-TW" sz="3600" dirty="0"/>
              <a:t>0 </a:t>
            </a:r>
            <a:r>
              <a:rPr lang="zh-TW" altLang="en-US" sz="3600" dirty="0"/>
              <a:t>個十、</a:t>
            </a:r>
            <a:r>
              <a:rPr lang="en-US" altLang="zh-TW" sz="3600" dirty="0"/>
              <a:t>28 </a:t>
            </a:r>
            <a:r>
              <a:rPr lang="zh-TW" altLang="en-US" sz="3600" dirty="0"/>
              <a:t>個一」 合起來是多少？ </a:t>
            </a:r>
            <a:endParaRPr lang="en-US" altLang="zh-TW" sz="3600" dirty="0"/>
          </a:p>
          <a:p>
            <a:r>
              <a:rPr lang="en-US" altLang="zh-TW" sz="3600" dirty="0"/>
              <a:t>(1) 5148 (2) 6228 (3) 62028 (4) 512028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1214283" y="3925644"/>
            <a:ext cx="266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3D2325"/>
                </a:solidFill>
              </a:rPr>
              <a:t>看到</a:t>
            </a:r>
            <a:r>
              <a:rPr lang="en-US" altLang="zh-TW" sz="3600" b="1" dirty="0">
                <a:solidFill>
                  <a:srgbClr val="3D2325"/>
                </a:solidFill>
              </a:rPr>
              <a:t>5</a:t>
            </a:r>
            <a:r>
              <a:rPr lang="zh-TW" altLang="en-US" sz="3600" b="1" dirty="0">
                <a:solidFill>
                  <a:srgbClr val="3D2325"/>
                </a:solidFill>
              </a:rPr>
              <a:t>一樣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7438102" y="3925644"/>
            <a:ext cx="3028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3D2325"/>
                </a:solidFill>
              </a:rPr>
              <a:t>全部的數字抄下來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2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189994" cy="2513125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認識位值表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位值表上的數字轉換規則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如何產生心像不是用背的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2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三年級錯誤問題解析</a:t>
            </a:r>
            <a:r>
              <a:rPr lang="en-US" altLang="zh-TW" dirty="0"/>
              <a:t>(</a:t>
            </a:r>
            <a:r>
              <a:rPr lang="zh-TW" altLang="en-US" dirty="0"/>
              <a:t>八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28788"/>
            <a:ext cx="10058400" cy="1089433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23. </a:t>
            </a:r>
            <a:r>
              <a:rPr lang="zh-TW" altLang="en-US" sz="3200" dirty="0"/>
              <a:t>如圖，磅秤指針所指的重量是多少</a:t>
            </a:r>
            <a:r>
              <a:rPr lang="en-US" altLang="zh-TW" sz="3200" dirty="0"/>
              <a:t>g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r>
              <a:rPr lang="zh-TW" altLang="en-US" sz="3200" dirty="0"/>
              <a:t> </a:t>
            </a:r>
            <a:r>
              <a:rPr lang="nn-NO" altLang="zh-TW" sz="3200" dirty="0"/>
              <a:t>(1) 805 g (2) 820 g (3) 825 g (4) 830 g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8849033" y="2006483"/>
            <a:ext cx="266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3D2325"/>
                </a:solidFill>
              </a:rPr>
              <a:t>選剛好一半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8849033" y="2799314"/>
            <a:ext cx="302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3D2325"/>
                </a:solidFill>
              </a:rPr>
              <a:t>4</a:t>
            </a:r>
            <a:r>
              <a:rPr lang="zh-TW" altLang="en-US" sz="3600" b="1" dirty="0">
                <a:solidFill>
                  <a:srgbClr val="3D2325"/>
                </a:solidFill>
              </a:rPr>
              <a:t>格接近</a:t>
            </a:r>
            <a:r>
              <a:rPr lang="en-US" altLang="zh-TW" sz="3600" b="1" dirty="0">
                <a:solidFill>
                  <a:srgbClr val="3D2325"/>
                </a:solidFill>
              </a:rPr>
              <a:t>5</a:t>
            </a:r>
            <a:endParaRPr lang="zh-TW" altLang="en-US" sz="3600" b="1" dirty="0">
              <a:solidFill>
                <a:srgbClr val="3D2325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9963CE-91A1-4EAA-A72F-279007D98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74" t="42577" r="13871" b="30743"/>
          <a:stretch/>
        </p:blipFill>
        <p:spPr>
          <a:xfrm>
            <a:off x="980925" y="2934583"/>
            <a:ext cx="7514146" cy="3280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588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一年級錯誤問題解析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22. </a:t>
            </a:r>
            <a:r>
              <a:rPr lang="zh-TW" altLang="en-US" sz="3200" dirty="0"/>
              <a:t>如圖，剪刀的長比橡皮擦的長 多 </a:t>
            </a:r>
            <a:r>
              <a:rPr lang="en-US" altLang="zh-TW" sz="3200" dirty="0"/>
              <a:t>( 6 ) </a:t>
            </a:r>
            <a:r>
              <a:rPr lang="zh-TW" altLang="en-US" sz="3200" dirty="0"/>
              <a:t>個 。</a:t>
            </a:r>
            <a:r>
              <a:rPr lang="en-US" altLang="zh-TW" sz="3200" dirty="0"/>
              <a:t>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8539316" y="3709787"/>
            <a:ext cx="131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5</a:t>
            </a:r>
            <a:r>
              <a:rPr lang="zh-TW" altLang="en-US" sz="3600" b="1" dirty="0">
                <a:solidFill>
                  <a:srgbClr val="0000CC"/>
                </a:solidFill>
              </a:rPr>
              <a:t>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592AC83-9186-425D-9127-4C08D06241C6}"/>
              </a:ext>
            </a:extLst>
          </p:cNvPr>
          <p:cNvSpPr txBox="1"/>
          <p:nvPr/>
        </p:nvSpPr>
        <p:spPr>
          <a:xfrm>
            <a:off x="8563897" y="2735493"/>
            <a:ext cx="146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12</a:t>
            </a:r>
            <a:r>
              <a:rPr lang="zh-TW" altLang="en-US" sz="3600" b="1" dirty="0">
                <a:solidFill>
                  <a:srgbClr val="0000CC"/>
                </a:solidFill>
              </a:rPr>
              <a:t>個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C6D2EE9-87CC-4EFA-8BC6-034D14EE4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21" t="54841" r="19315" b="26483"/>
          <a:stretch/>
        </p:blipFill>
        <p:spPr>
          <a:xfrm>
            <a:off x="1401097" y="2480459"/>
            <a:ext cx="6571428" cy="2458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32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詞語解釋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認識磅秤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磅秤的指針代表重量  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能計算出每一格的單位量有多重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1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三年級錯誤問題解析</a:t>
            </a:r>
            <a:r>
              <a:rPr lang="en-US" altLang="zh-TW" dirty="0"/>
              <a:t>(</a:t>
            </a:r>
            <a:r>
              <a:rPr lang="zh-TW" altLang="en-US" dirty="0"/>
              <a:t>九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283" y="1732027"/>
            <a:ext cx="10058400" cy="3872360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21.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請問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5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公尺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7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公分和幾公分一樣長？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( 1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公尺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= 100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公分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) </a:t>
            </a: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(1) 57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公分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(2) 507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公分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(3) 570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公分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(4) 5007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公分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3578942" y="2952725"/>
            <a:ext cx="266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3D2325"/>
                </a:solidFill>
              </a:rPr>
              <a:t>選有的數字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3578942" y="4755195"/>
            <a:ext cx="400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3D2325"/>
                </a:solidFill>
              </a:rPr>
              <a:t>選兩個</a:t>
            </a:r>
            <a:r>
              <a:rPr lang="en-US" altLang="zh-TW" sz="3600" b="1" dirty="0">
                <a:solidFill>
                  <a:srgbClr val="3D2325"/>
                </a:solidFill>
              </a:rPr>
              <a:t>0</a:t>
            </a:r>
            <a:r>
              <a:rPr lang="zh-TW" altLang="en-US" sz="3600" b="1" dirty="0">
                <a:solidFill>
                  <a:srgbClr val="3D2325"/>
                </a:solidFill>
              </a:rPr>
              <a:t>的數字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詞語解釋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理解長度的單位有公尺及公分並知道公尺長、公分短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知道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公尺是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100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公分</a:t>
            </a:r>
            <a:endParaRPr lang="en-US" altLang="zh-TW" sz="3200" dirty="0">
              <a:solidFill>
                <a:srgbClr val="0000CC"/>
              </a:solidFill>
              <a:latin typeface="Vani" panose="02040502050405020303" pitchFamily="18" charset="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Vani" panose="02040502050405020303" pitchFamily="18" charset="0"/>
                <a:ea typeface="書法家中楷體" panose="02010609010101010101" pitchFamily="49" charset="-120"/>
                <a:cs typeface="Vani" panose="02040502050405020303" pitchFamily="18" charset="0"/>
              </a:rPr>
              <a:t>知道幾個</a:t>
            </a:r>
            <a:r>
              <a:rPr lang="en-US" altLang="zh-TW" sz="3200" dirty="0">
                <a:solidFill>
                  <a:srgbClr val="0000CC"/>
                </a:solidFill>
                <a:latin typeface="Vani" panose="02040502050405020303" pitchFamily="18" charset="0"/>
                <a:ea typeface="書法家中楷體" panose="02010609010101010101" pitchFamily="49" charset="-120"/>
                <a:cs typeface="Vani" panose="02040502050405020303" pitchFamily="18" charset="0"/>
              </a:rPr>
              <a:t>1</a:t>
            </a:r>
            <a:r>
              <a:rPr lang="zh-TW" altLang="en-US" sz="3200" dirty="0">
                <a:solidFill>
                  <a:srgbClr val="0000CC"/>
                </a:solidFill>
                <a:latin typeface="Vani" panose="02040502050405020303" pitchFamily="18" charset="0"/>
                <a:ea typeface="書法家中楷體" panose="02010609010101010101" pitchFamily="49" charset="-120"/>
                <a:cs typeface="Vani" panose="02040502050405020303" pitchFamily="18" charset="0"/>
              </a:rPr>
              <a:t>公尺也就是幾個</a:t>
            </a:r>
            <a:r>
              <a:rPr lang="en-US" altLang="zh-TW" sz="3200" dirty="0">
                <a:solidFill>
                  <a:srgbClr val="0000CC"/>
                </a:solidFill>
                <a:latin typeface="Vani" panose="02040502050405020303" pitchFamily="18" charset="0"/>
                <a:ea typeface="書法家中楷體" panose="02010609010101010101" pitchFamily="49" charset="-120"/>
                <a:cs typeface="Vani" panose="02040502050405020303" pitchFamily="18" charset="0"/>
              </a:rPr>
              <a:t>100</a:t>
            </a:r>
            <a:r>
              <a:rPr lang="zh-TW" altLang="en-US" sz="3200" dirty="0">
                <a:solidFill>
                  <a:srgbClr val="0000CC"/>
                </a:solidFill>
                <a:latin typeface="Vani" panose="02040502050405020303" pitchFamily="18" charset="0"/>
                <a:ea typeface="書法家中楷體" panose="02010609010101010101" pitchFamily="49" charset="-120"/>
                <a:cs typeface="Vani" panose="02040502050405020303" pitchFamily="18" charset="0"/>
              </a:rPr>
              <a:t>公分</a:t>
            </a:r>
            <a:endParaRPr lang="en-US" altLang="zh-TW" sz="3200" dirty="0">
              <a:solidFill>
                <a:srgbClr val="0000CC"/>
              </a:solidFill>
              <a:latin typeface="Vani" panose="02040502050405020303" pitchFamily="18" charset="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Vani" panose="02040502050405020303" pitchFamily="18" charset="0"/>
                <a:ea typeface="書法家中楷體" panose="02010609010101010101" pitchFamily="49" charset="-120"/>
                <a:cs typeface="Vani" panose="02040502050405020303" pitchFamily="18" charset="0"/>
              </a:rPr>
              <a:t>能進行公分的加法</a:t>
            </a:r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3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三年級錯誤問題解析</a:t>
            </a:r>
            <a:r>
              <a:rPr lang="en-US" altLang="zh-TW" dirty="0"/>
              <a:t>(</a:t>
            </a:r>
            <a:r>
              <a:rPr lang="zh-TW" altLang="en-US" dirty="0"/>
              <a:t>十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283" y="1732027"/>
            <a:ext cx="10058400" cy="3393946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22.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下圖是長方形，關於長方形的敘述 何者正確？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(1)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只有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條邊一樣長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(2) 4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條邊都一樣長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(3)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只有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個角是直角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(4) 4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個角都是直角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5933767" y="2299508"/>
            <a:ext cx="343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3D2325"/>
                </a:solidFill>
              </a:rPr>
              <a:t>一樣長的邊有</a:t>
            </a:r>
            <a:r>
              <a:rPr lang="en-US" altLang="zh-TW" sz="3200" b="1" dirty="0">
                <a:solidFill>
                  <a:srgbClr val="3D2325"/>
                </a:solidFill>
              </a:rPr>
              <a:t>2</a:t>
            </a:r>
            <a:r>
              <a:rPr lang="zh-TW" altLang="en-US" sz="3200" b="1" dirty="0">
                <a:solidFill>
                  <a:srgbClr val="3D2325"/>
                </a:solidFill>
              </a:rPr>
              <a:t>條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5933767" y="2908985"/>
            <a:ext cx="302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3D2325"/>
                </a:solidFill>
              </a:rPr>
              <a:t>一共有</a:t>
            </a:r>
            <a:r>
              <a:rPr lang="en-US" altLang="zh-TW" sz="3200" b="1" dirty="0">
                <a:solidFill>
                  <a:srgbClr val="3D2325"/>
                </a:solidFill>
              </a:rPr>
              <a:t>4</a:t>
            </a:r>
            <a:r>
              <a:rPr lang="zh-TW" altLang="en-US" sz="3200" b="1" dirty="0">
                <a:solidFill>
                  <a:srgbClr val="3D2325"/>
                </a:solidFill>
              </a:rPr>
              <a:t>條邊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E6E62C-D34B-4748-A721-4C75EC097D88}"/>
              </a:ext>
            </a:extLst>
          </p:cNvPr>
          <p:cNvSpPr/>
          <p:nvPr/>
        </p:nvSpPr>
        <p:spPr>
          <a:xfrm>
            <a:off x="5442154" y="4235954"/>
            <a:ext cx="2787445" cy="1780037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0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詞語解釋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8342671" cy="255737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長方形的說明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正方形的說明</a:t>
            </a:r>
            <a:endParaRPr lang="en-US" altLang="zh-TW" sz="3200" dirty="0">
              <a:solidFill>
                <a:srgbClr val="0000CC"/>
              </a:solidFill>
              <a:latin typeface="Vani" panose="02040502050405020303" pitchFamily="18" charset="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正方形和長方形有什麼一樣，什麼不一樣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2432C6-ACC0-460E-9989-224695F1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510" y="2412400"/>
            <a:ext cx="7952329" cy="1371600"/>
          </a:xfrm>
        </p:spPr>
        <p:txBody>
          <a:bodyPr/>
          <a:lstStyle/>
          <a:p>
            <a:r>
              <a:rPr lang="zh-TW" altLang="en-US" dirty="0"/>
              <a:t>四年級常錯類型解析與指導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216D96-AB4E-4352-9903-454EA199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5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四年級錯誤問題解析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10. </a:t>
            </a:r>
            <a:r>
              <a:rPr lang="zh-TW" altLang="en-US" sz="3600" dirty="0"/>
              <a:t>工廠將 </a:t>
            </a:r>
            <a:r>
              <a:rPr lang="en-US" altLang="zh-TW" sz="3600" dirty="0"/>
              <a:t>35565 </a:t>
            </a:r>
            <a:r>
              <a:rPr lang="zh-TW" altLang="en-US" sz="3600" dirty="0"/>
              <a:t>顆彈珠，每 </a:t>
            </a:r>
            <a:r>
              <a:rPr lang="en-US" altLang="zh-TW" sz="3600" dirty="0"/>
              <a:t>1000 </a:t>
            </a:r>
            <a:r>
              <a:rPr lang="zh-TW" altLang="en-US" sz="3600" dirty="0"/>
              <a:t>顆裝成一箱，最多可以 裝滿幾箱？</a:t>
            </a:r>
            <a:endParaRPr lang="en-US" altLang="zh-TW" sz="3600" dirty="0"/>
          </a:p>
          <a:p>
            <a:r>
              <a:rPr lang="zh-TW" altLang="en-US" sz="3600" dirty="0"/>
              <a:t> </a:t>
            </a:r>
            <a:r>
              <a:rPr lang="en-US" altLang="zh-TW" sz="3600" dirty="0"/>
              <a:t>(1) 3 </a:t>
            </a:r>
          </a:p>
          <a:p>
            <a:r>
              <a:rPr lang="zh-TW" altLang="en-US" sz="3600" dirty="0"/>
              <a:t> </a:t>
            </a:r>
            <a:r>
              <a:rPr lang="en-US" altLang="zh-TW" sz="3600" dirty="0"/>
              <a:t>(2) 4 </a:t>
            </a:r>
          </a:p>
          <a:p>
            <a:r>
              <a:rPr lang="zh-TW" altLang="en-US" sz="3600" dirty="0"/>
              <a:t> </a:t>
            </a:r>
            <a:r>
              <a:rPr lang="en-US" altLang="zh-TW" sz="3600" dirty="0"/>
              <a:t>(3) 35 </a:t>
            </a:r>
          </a:p>
          <a:p>
            <a:r>
              <a:rPr lang="zh-TW" altLang="en-US" sz="3600" dirty="0"/>
              <a:t> </a:t>
            </a:r>
            <a:r>
              <a:rPr lang="en-US" altLang="zh-TW" sz="3600" dirty="0"/>
              <a:t>(4) 36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2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能理解題意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能解決五位除以四位的整數除法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能進行多個零的除法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3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四年級錯誤問題解析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6"/>
            <a:ext cx="11002296" cy="4703555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11. </a:t>
            </a:r>
            <a:r>
              <a:rPr lang="zh-TW" altLang="en-US" sz="3200" dirty="0"/>
              <a:t>算算看，</a:t>
            </a:r>
            <a:r>
              <a:rPr lang="en-US" altLang="zh-TW" sz="3200" dirty="0"/>
              <a:t>12 </a:t>
            </a:r>
            <a:r>
              <a:rPr lang="zh-TW" altLang="en-US" sz="3200" dirty="0"/>
              <a:t>公尺 </a:t>
            </a:r>
            <a:r>
              <a:rPr lang="en-US" altLang="zh-TW" sz="3200" dirty="0"/>
              <a:t>45 </a:t>
            </a:r>
            <a:r>
              <a:rPr lang="zh-TW" altLang="en-US" sz="3200" dirty="0"/>
              <a:t>公分 </a:t>
            </a:r>
            <a:r>
              <a:rPr lang="en-US" altLang="zh-TW" sz="3200" dirty="0"/>
              <a:t>×4 =</a:t>
            </a:r>
            <a:r>
              <a:rPr lang="zh-TW" altLang="en-US" sz="3200" dirty="0"/>
              <a:t>？</a:t>
            </a:r>
            <a:r>
              <a:rPr lang="en-US" altLang="zh-TW" sz="3200" dirty="0"/>
              <a:t>( 1 </a:t>
            </a:r>
            <a:r>
              <a:rPr lang="zh-TW" altLang="en-US" sz="3200" dirty="0"/>
              <a:t>公尺 </a:t>
            </a:r>
            <a:r>
              <a:rPr lang="en-US" altLang="zh-TW" sz="3200" dirty="0"/>
              <a:t>= 100 </a:t>
            </a:r>
            <a:r>
              <a:rPr lang="zh-TW" altLang="en-US" sz="3200" dirty="0"/>
              <a:t>公分</a:t>
            </a:r>
            <a:r>
              <a:rPr lang="en-US" altLang="zh-TW" sz="3200" dirty="0"/>
              <a:t>) </a:t>
            </a:r>
          </a:p>
          <a:p>
            <a:r>
              <a:rPr lang="zh-TW" altLang="en-US" sz="3200" dirty="0"/>
              <a:t> </a:t>
            </a:r>
            <a:r>
              <a:rPr lang="en-US" altLang="zh-TW" sz="3200" dirty="0"/>
              <a:t>(1) 13 </a:t>
            </a:r>
            <a:r>
              <a:rPr lang="zh-TW" altLang="en-US" sz="3200" dirty="0"/>
              <a:t>公尺 </a:t>
            </a:r>
            <a:r>
              <a:rPr lang="en-US" altLang="zh-TW" sz="3200" dirty="0"/>
              <a:t>80 </a:t>
            </a:r>
            <a:r>
              <a:rPr lang="zh-TW" altLang="en-US" sz="3200" dirty="0"/>
              <a:t>公分</a:t>
            </a:r>
            <a:endParaRPr lang="en-US" altLang="zh-TW" sz="3200" dirty="0"/>
          </a:p>
          <a:p>
            <a:r>
              <a:rPr lang="zh-TW" altLang="en-US" sz="3200" dirty="0"/>
              <a:t> </a:t>
            </a:r>
            <a:r>
              <a:rPr lang="en-US" altLang="zh-TW" sz="3200" dirty="0"/>
              <a:t>(2) 48 </a:t>
            </a:r>
            <a:r>
              <a:rPr lang="zh-TW" altLang="en-US" sz="3200" dirty="0"/>
              <a:t>公尺 </a:t>
            </a:r>
            <a:r>
              <a:rPr lang="en-US" altLang="zh-TW" sz="3200" dirty="0"/>
              <a:t>45 </a:t>
            </a:r>
            <a:r>
              <a:rPr lang="zh-TW" altLang="en-US" sz="3200" dirty="0"/>
              <a:t>公分 </a:t>
            </a:r>
            <a:endParaRPr lang="en-US" altLang="zh-TW" sz="3200" dirty="0"/>
          </a:p>
          <a:p>
            <a:r>
              <a:rPr lang="zh-TW" altLang="en-US" sz="3200" dirty="0"/>
              <a:t> </a:t>
            </a:r>
            <a:r>
              <a:rPr lang="en-US" altLang="zh-TW" sz="3200" dirty="0"/>
              <a:t>(3) 48 </a:t>
            </a:r>
            <a:r>
              <a:rPr lang="zh-TW" altLang="en-US" sz="3200" dirty="0"/>
              <a:t>公尺 </a:t>
            </a:r>
            <a:r>
              <a:rPr lang="en-US" altLang="zh-TW" sz="3200" dirty="0"/>
              <a:t>180 </a:t>
            </a:r>
            <a:r>
              <a:rPr lang="zh-TW" altLang="en-US" sz="3200" dirty="0"/>
              <a:t>公分</a:t>
            </a:r>
            <a:endParaRPr lang="en-US" altLang="zh-TW" sz="3200" dirty="0"/>
          </a:p>
          <a:p>
            <a:r>
              <a:rPr lang="zh-TW" altLang="en-US" sz="3200" dirty="0"/>
              <a:t> </a:t>
            </a:r>
            <a:r>
              <a:rPr lang="en-US" altLang="zh-TW" sz="3200" dirty="0"/>
              <a:t>(4) 49 </a:t>
            </a:r>
            <a:r>
              <a:rPr lang="zh-TW" altLang="en-US" sz="3200" dirty="0"/>
              <a:t>公尺 </a:t>
            </a:r>
            <a:r>
              <a:rPr lang="en-US" altLang="zh-TW" sz="3200" dirty="0"/>
              <a:t>80 </a:t>
            </a:r>
            <a:r>
              <a:rPr lang="zh-TW" altLang="en-US" sz="3200" dirty="0"/>
              <a:t>公分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7924801" y="4197599"/>
            <a:ext cx="251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進位原則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7733073" y="3252279"/>
            <a:ext cx="339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複名數乘法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認識長度的單位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能進行公尺公分的換算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能進行長度單位的複名數計算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能理解題意</a:t>
            </a:r>
            <a:endParaRPr lang="en-US" altLang="zh-TW" sz="320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能比較長度知道誰長誰短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能點算長度的差異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能使用點數算出長度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能使用減法比較長度</a:t>
            </a:r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0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3584"/>
            <a:ext cx="10058400" cy="60516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zh-TW" altLang="en-US" dirty="0"/>
              <a:t>四年級錯誤問題解析</a:t>
            </a: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068749"/>
            <a:ext cx="11002296" cy="5007585"/>
          </a:xfrm>
        </p:spPr>
        <p:txBody>
          <a:bodyPr>
            <a:noAutofit/>
          </a:bodyPr>
          <a:lstStyle/>
          <a:p>
            <a:r>
              <a:rPr lang="en-US" altLang="zh-TW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14.</a:t>
            </a:r>
            <a:r>
              <a:rPr lang="zh-TW" altLang="en-US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「彩色筆一盒 </a:t>
            </a:r>
            <a:r>
              <a:rPr lang="en-US" altLang="zh-TW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78 </a:t>
            </a:r>
            <a:r>
              <a:rPr lang="zh-TW" altLang="en-US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元，一箱裝 </a:t>
            </a:r>
            <a:r>
              <a:rPr lang="en-US" altLang="zh-TW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6 </a:t>
            </a:r>
            <a:r>
              <a:rPr lang="zh-TW" altLang="en-US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盒，買 </a:t>
            </a:r>
            <a:r>
              <a:rPr lang="en-US" altLang="zh-TW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4 </a:t>
            </a:r>
            <a:r>
              <a:rPr lang="zh-TW" altLang="en-US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箱要多少元？」 小明、小美兩人的算法如下：</a:t>
            </a:r>
            <a:endParaRPr lang="en-US" altLang="zh-TW" sz="24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小明：</a:t>
            </a:r>
            <a:r>
              <a:rPr lang="en-US" altLang="zh-TW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(78 × 6) × 4 </a:t>
            </a:r>
          </a:p>
          <a:p>
            <a:r>
              <a:rPr lang="zh-TW" altLang="en-US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小美：</a:t>
            </a:r>
            <a:r>
              <a:rPr lang="en-US" altLang="zh-TW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78 × (6 × 4) </a:t>
            </a:r>
          </a:p>
          <a:p>
            <a:r>
              <a:rPr lang="zh-TW" altLang="en-US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誰的算法能算出正確的答案？</a:t>
            </a:r>
            <a:endParaRPr lang="en-US" altLang="zh-TW" sz="24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</a:t>
            </a:r>
            <a:r>
              <a:rPr lang="en-US" altLang="zh-TW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(1) </a:t>
            </a:r>
            <a:r>
              <a:rPr lang="zh-TW" altLang="en-US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只有小明</a:t>
            </a:r>
            <a:endParaRPr lang="en-US" altLang="zh-TW" sz="24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</a:t>
            </a:r>
            <a:r>
              <a:rPr lang="en-US" altLang="zh-TW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(2) </a:t>
            </a:r>
            <a:r>
              <a:rPr lang="zh-TW" altLang="en-US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只有小美</a:t>
            </a:r>
            <a:endParaRPr lang="en-US" altLang="zh-TW" sz="24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</a:t>
            </a:r>
            <a:r>
              <a:rPr lang="en-US" altLang="zh-TW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(3) </a:t>
            </a:r>
            <a:r>
              <a:rPr lang="zh-TW" altLang="en-US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小明、小美都可以 </a:t>
            </a:r>
            <a:endParaRPr lang="en-US" altLang="zh-TW" sz="24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(4) </a:t>
            </a:r>
            <a:r>
              <a:rPr lang="zh-TW" altLang="en-US" sz="2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小明、小美都不可以</a:t>
            </a:r>
            <a:endParaRPr lang="en-US" altLang="zh-TW" sz="24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1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理解題意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能知道四則運算中連乘法的計算方式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14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7704"/>
            <a:ext cx="10058400" cy="64104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zh-TW" altLang="en-US" dirty="0"/>
              <a:t>四年級錯誤問題解析</a:t>
            </a:r>
            <a:r>
              <a:rPr lang="en-US" altLang="zh-TW" dirty="0"/>
              <a:t>(</a:t>
            </a:r>
            <a:r>
              <a:rPr lang="zh-TW" altLang="en-US" dirty="0"/>
              <a:t>四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068750"/>
            <a:ext cx="11002296" cy="4720501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15.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如圖，把一個長方形分成甲、乙、丙、丁四個圖形， 哪些圖形是梯形？ 甲 乙 丙 丁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(1)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只有丙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(2)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只有甲、丙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(3)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只有甲、乙、丙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(4)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甲、乙、丙、丁都是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48247C9-C94E-4F39-A068-00EF1A230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1" t="43653" r="66372" b="35477"/>
          <a:stretch/>
        </p:blipFill>
        <p:spPr>
          <a:xfrm>
            <a:off x="5987846" y="2315498"/>
            <a:ext cx="5303642" cy="3156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0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0116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理解題目的意義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認識梯形的性質為只有一雙對邊平行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0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四年級錯誤問題解析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6"/>
            <a:ext cx="11002296" cy="4668773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16.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「甲：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  <a:sym typeface="Wingdings" panose="05000000000000000000" pitchFamily="2" charset="2"/>
              </a:rPr>
              <a:t>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599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，乙：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297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  <a:sym typeface="Wingdings" panose="05000000000000000000" pitchFamily="2" charset="2"/>
              </a:rPr>
              <a:t>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」，甲和乙都是五位數，它們都 有一個數字被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  <a:sym typeface="Wingdings" panose="05000000000000000000" pitchFamily="2" charset="2"/>
              </a:rPr>
              <a:t>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遮住，請問下列關於甲、乙兩數大小的 敘述何者正確？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(1)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甲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&gt;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乙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(2)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甲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&lt;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乙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(3)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甲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=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乙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(4)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無法比較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3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能比較數字的大小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理解題意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7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四年級錯誤問題解析</a:t>
            </a:r>
            <a:r>
              <a:rPr lang="en-US" altLang="zh-TW" dirty="0"/>
              <a:t>(</a:t>
            </a:r>
            <a:r>
              <a:rPr lang="zh-TW" altLang="en-US" dirty="0"/>
              <a:t>六</a:t>
            </a:r>
            <a:r>
              <a:rPr lang="en-US" altLang="zh-TW" dirty="0"/>
              <a:t>)</a:t>
            </a:r>
            <a:endParaRPr 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923" y="1732027"/>
                <a:ext cx="11002296" cy="4329560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3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18. </a:t>
                </a:r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下圖是一條數線，</a:t>
                </a:r>
                <a:r>
                  <a:rPr lang="en-US" altLang="zh-TW" sz="3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 ) </a:t>
                </a:r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內要填入哪個數？</a:t>
                </a:r>
                <a:endPara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3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(1)</a:t>
                </a:r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sz="3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3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(2) 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5</m:t>
                        </m:r>
                      </m:den>
                    </m:f>
                  </m:oMath>
                </a14:m>
                <a:endPara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3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(3) 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6</m:t>
                        </m:r>
                      </m:den>
                    </m:f>
                  </m:oMath>
                </a14:m>
                <a:endPara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3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(4) 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3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6</m:t>
                        </m:r>
                      </m:den>
                    </m:f>
                  </m:oMath>
                </a14:m>
                <a:endPara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923" y="1732027"/>
                <a:ext cx="11002296" cy="4329560"/>
              </a:xfrm>
              <a:blipFill>
                <a:blip r:embed="rId3"/>
                <a:stretch>
                  <a:fillRect l="-1274" t="-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46E6A2D0-4AB6-4F36-8ECF-2D6B84624D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68" t="32718" r="29718" b="57853"/>
          <a:stretch/>
        </p:blipFill>
        <p:spPr>
          <a:xfrm>
            <a:off x="3908321" y="3083526"/>
            <a:ext cx="7340743" cy="2314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0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0116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認識數線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理解數線上的分數表示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1" y="429771"/>
            <a:ext cx="10058400" cy="67001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zh-TW" altLang="en-US" dirty="0"/>
              <a:t>四年級錯誤問題解析</a:t>
            </a:r>
            <a:r>
              <a:rPr lang="en-US" altLang="zh-TW" dirty="0"/>
              <a:t>(</a:t>
            </a:r>
            <a:r>
              <a:rPr lang="zh-TW" altLang="en-US" dirty="0"/>
              <a:t>七</a:t>
            </a:r>
            <a:r>
              <a:rPr lang="en-US" altLang="zh-TW" dirty="0"/>
              <a:t>)</a:t>
            </a:r>
            <a:endParaRPr 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923" y="1099782"/>
                <a:ext cx="11002296" cy="5138785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19. </a:t>
                </a:r>
                <a:r>
                  <a:rPr lang="zh-TW" altLang="en-US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已經知道藍繩子跟紅繩子接起來長 </a:t>
                </a:r>
                <a:r>
                  <a:rPr lang="en-US" altLang="zh-TW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4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13</m:t>
                        </m:r>
                      </m:den>
                    </m:f>
                  </m:oMath>
                </a14:m>
                <a:r>
                  <a:rPr lang="zh-TW" altLang="en-US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公尺。 藍繩子長 </a:t>
                </a:r>
                <a:r>
                  <a:rPr lang="en-US" altLang="zh-TW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7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13</m:t>
                        </m:r>
                      </m:den>
                    </m:f>
                  </m:oMath>
                </a14:m>
                <a:r>
                  <a:rPr lang="zh-TW" altLang="en-US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公尺，紅繩子長多少公尺？</a:t>
                </a:r>
                <a:endParaRPr lang="en-US" altLang="zh-TW" sz="3200" dirty="0">
                  <a:latin typeface="書法家中楷體" panose="02010609010101010101" pitchFamily="49" charset="-120"/>
                  <a:ea typeface="書法家中楷體" panose="02010609010101010101" pitchFamily="49" charset="-120"/>
                </a:endParaRPr>
              </a:p>
              <a:p>
                <a:r>
                  <a:rPr lang="en-US" altLang="zh-TW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(1)</a:t>
                </a:r>
                <a:r>
                  <a:rPr lang="zh-TW" altLang="en-US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 </a:t>
                </a:r>
                <a:r>
                  <a:rPr lang="en-US" altLang="zh-TW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11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13</m:t>
                        </m:r>
                      </m:den>
                    </m:f>
                  </m:oMath>
                </a14:m>
                <a:endParaRPr lang="en-US" altLang="zh-TW" sz="3200" dirty="0">
                  <a:latin typeface="書法家中楷體" panose="02010609010101010101" pitchFamily="49" charset="-120"/>
                  <a:ea typeface="書法家中楷體" panose="02010609010101010101" pitchFamily="49" charset="-120"/>
                </a:endParaRPr>
              </a:p>
              <a:p>
                <a:r>
                  <a:rPr lang="en-US" altLang="zh-TW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(2) 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11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26</m:t>
                        </m:r>
                      </m:den>
                    </m:f>
                    <m:r>
                      <a:rPr lang="en-US" altLang="zh-TW" sz="3200" i="1" dirty="0" smtClean="0">
                        <a:latin typeface="Cambria Math" panose="02040503050406030204" pitchFamily="18" charset="0"/>
                        <a:ea typeface="書法家中楷體" panose="02010609010101010101" pitchFamily="49" charset="-120"/>
                      </a:rPr>
                      <m:t> </m:t>
                    </m:r>
                  </m:oMath>
                </a14:m>
                <a:endParaRPr lang="en-US" altLang="zh-TW" sz="3200" dirty="0">
                  <a:latin typeface="書法家中楷體" panose="02010609010101010101" pitchFamily="49" charset="-120"/>
                  <a:ea typeface="書法家中楷體" panose="02010609010101010101" pitchFamily="49" charset="-120"/>
                </a:endParaRPr>
              </a:p>
              <a:p>
                <a:r>
                  <a:rPr lang="en-US" altLang="zh-TW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(3)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3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13</m:t>
                        </m:r>
                      </m:den>
                    </m:f>
                  </m:oMath>
                </a14:m>
                <a:endParaRPr lang="en-US" altLang="zh-TW" sz="3200" dirty="0">
                  <a:latin typeface="書法家中楷體" panose="02010609010101010101" pitchFamily="49" charset="-120"/>
                  <a:ea typeface="書法家中楷體" panose="02010609010101010101" pitchFamily="49" charset="-120"/>
                </a:endParaRPr>
              </a:p>
              <a:p>
                <a:r>
                  <a:rPr lang="en-US" altLang="zh-TW" sz="32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(4)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10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13</m:t>
                        </m:r>
                      </m:den>
                    </m:f>
                  </m:oMath>
                </a14:m>
                <a:endParaRPr lang="en-US" altLang="zh-TW" sz="3200" dirty="0">
                  <a:latin typeface="書法家中楷體" panose="02010609010101010101" pitchFamily="49" charset="-120"/>
                  <a:ea typeface="書法家中楷體" panose="02010609010101010101" pitchFamily="49" charset="-120"/>
                </a:endParaRPr>
              </a:p>
            </p:txBody>
          </p:sp>
        </mc:Choice>
        <mc:Fallback xmlns="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923" y="1099782"/>
                <a:ext cx="11002296" cy="5138785"/>
              </a:xfrm>
              <a:blipFill>
                <a:blip r:embed="rId3"/>
                <a:stretch>
                  <a:fillRect l="-1274" b="-11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159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0116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能進行同分母加減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能進行真假分數互換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7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一年級錯誤問題解析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20. </a:t>
            </a:r>
            <a:r>
              <a:rPr lang="zh-TW" altLang="en-US" sz="3600" dirty="0"/>
              <a:t>請問</a:t>
            </a:r>
            <a:r>
              <a:rPr lang="en-US" altLang="zh-TW" sz="3600" dirty="0"/>
              <a:t>4</a:t>
            </a:r>
            <a:r>
              <a:rPr lang="zh-TW" altLang="en-US" sz="3600" dirty="0"/>
              <a:t>個十和</a:t>
            </a:r>
            <a:r>
              <a:rPr lang="en-US" altLang="zh-TW" sz="3600" dirty="0"/>
              <a:t>10</a:t>
            </a:r>
            <a:r>
              <a:rPr lang="zh-TW" altLang="en-US" sz="3600" dirty="0"/>
              <a:t>個一合起來是 </a:t>
            </a:r>
            <a:r>
              <a:rPr lang="en-US" altLang="zh-TW" sz="3600" dirty="0"/>
              <a:t>( 50 )</a:t>
            </a:r>
            <a:r>
              <a:rPr lang="zh-TW" altLang="en-US" sz="3600" dirty="0"/>
              <a:t>。</a:t>
            </a:r>
            <a:r>
              <a:rPr lang="en-US" altLang="zh-TW" sz="3600" dirty="0"/>
              <a:t> 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7AEFB3-A35A-4B57-B9E6-18ECD7E7F163}"/>
              </a:ext>
            </a:extLst>
          </p:cNvPr>
          <p:cNvSpPr txBox="1"/>
          <p:nvPr/>
        </p:nvSpPr>
        <p:spPr>
          <a:xfrm>
            <a:off x="1755058" y="3063357"/>
            <a:ext cx="150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410</a:t>
            </a:r>
            <a:endParaRPr lang="zh-TW" altLang="en-US" sz="3600" b="1" dirty="0">
              <a:solidFill>
                <a:srgbClr val="0000CC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838A59-FA2F-44D9-8606-73FFBEDA5E54}"/>
              </a:ext>
            </a:extLst>
          </p:cNvPr>
          <p:cNvSpPr txBox="1"/>
          <p:nvPr/>
        </p:nvSpPr>
        <p:spPr>
          <a:xfrm>
            <a:off x="3839498" y="3063356"/>
            <a:ext cx="143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41</a:t>
            </a:r>
            <a:endParaRPr lang="zh-TW" altLang="en-US" sz="36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7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1" y="267419"/>
            <a:ext cx="10058400" cy="1369652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四年級錯誤問題解析</a:t>
            </a:r>
            <a:r>
              <a:rPr lang="en-US" altLang="zh-TW" dirty="0"/>
              <a:t>(</a:t>
            </a:r>
            <a:r>
              <a:rPr lang="zh-TW" altLang="en-US" dirty="0"/>
              <a:t>八</a:t>
            </a:r>
            <a:r>
              <a:rPr lang="en-US" altLang="zh-TW" dirty="0"/>
              <a:t>)</a:t>
            </a:r>
            <a:endParaRPr 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923" y="1902542"/>
                <a:ext cx="11002296" cy="4011561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8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21. </a:t>
                </a:r>
                <a:r>
                  <a:rPr lang="zh-TW" altLang="en-US" sz="28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將 </a:t>
                </a:r>
                <a:r>
                  <a:rPr lang="en-US" altLang="zh-TW" sz="28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21 </a:t>
                </a:r>
                <a:r>
                  <a:rPr lang="zh-TW" altLang="en-US" sz="28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公斤的花生平分裝成 </a:t>
                </a:r>
                <a:r>
                  <a:rPr lang="en-US" altLang="zh-TW" sz="28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5 </a:t>
                </a:r>
                <a:r>
                  <a:rPr lang="zh-TW" altLang="en-US" sz="28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包，</a:t>
                </a:r>
                <a:r>
                  <a:rPr lang="en-US" altLang="zh-TW" sz="28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1 </a:t>
                </a:r>
                <a:r>
                  <a:rPr lang="zh-TW" altLang="en-US" sz="28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包花生重多少公斤？</a:t>
                </a:r>
                <a:endParaRPr lang="en-US" altLang="zh-TW" sz="2800" dirty="0">
                  <a:latin typeface="書法家中楷體" panose="02010609010101010101" pitchFamily="49" charset="-120"/>
                  <a:ea typeface="書法家中楷體" panose="02010609010101010101" pitchFamily="49" charset="-120"/>
                </a:endParaRPr>
              </a:p>
              <a:p>
                <a:r>
                  <a:rPr lang="en-US" altLang="zh-TW" sz="28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(1)</a:t>
                </a:r>
                <a:r>
                  <a:rPr lang="zh-TW" altLang="en-US" sz="28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</m:ctrlPr>
                      </m:fPr>
                      <m:num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21</m:t>
                        </m:r>
                      </m:num>
                      <m:den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5</m:t>
                        </m:r>
                      </m:den>
                    </m:f>
                  </m:oMath>
                </a14:m>
                <a:endParaRPr lang="en-US" altLang="zh-TW" sz="2800" dirty="0">
                  <a:latin typeface="書法家中楷體" panose="02010609010101010101" pitchFamily="49" charset="-120"/>
                  <a:ea typeface="書法家中楷體" panose="02010609010101010101" pitchFamily="49" charset="-120"/>
                </a:endParaRPr>
              </a:p>
              <a:p>
                <a:r>
                  <a:rPr lang="en-US" altLang="zh-TW" sz="28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(2)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5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21</m:t>
                        </m:r>
                      </m:den>
                    </m:f>
                  </m:oMath>
                </a14:m>
                <a:endParaRPr lang="en-US" altLang="zh-TW" sz="2800" dirty="0">
                  <a:latin typeface="書法家中楷體" panose="02010609010101010101" pitchFamily="49" charset="-120"/>
                  <a:ea typeface="書法家中楷體" panose="02010609010101010101" pitchFamily="49" charset="-120"/>
                </a:endParaRPr>
              </a:p>
              <a:p>
                <a:r>
                  <a:rPr lang="en-US" altLang="zh-TW" sz="28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(3)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</m:ctrlPr>
                      </m:fPr>
                      <m:num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5</m:t>
                        </m:r>
                      </m:num>
                      <m:den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21</m:t>
                        </m:r>
                      </m:den>
                    </m:f>
                  </m:oMath>
                </a14:m>
                <a:endParaRPr lang="en-US" altLang="zh-TW" sz="2800" dirty="0">
                  <a:latin typeface="書法家中楷體" panose="02010609010101010101" pitchFamily="49" charset="-120"/>
                  <a:ea typeface="書法家中楷體" panose="02010609010101010101" pitchFamily="49" charset="-120"/>
                </a:endParaRPr>
              </a:p>
              <a:p>
                <a:r>
                  <a:rPr lang="en-US" altLang="zh-TW" sz="2800" dirty="0">
                    <a:latin typeface="書法家中楷體" panose="02010609010101010101" pitchFamily="49" charset="-120"/>
                    <a:ea typeface="書法家中楷體" panose="02010609010101010101" pitchFamily="49" charset="-120"/>
                  </a:rPr>
                  <a:t>(4)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</m:ctrlPr>
                      </m:fPr>
                      <m:num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ea typeface="書法家中楷體" panose="02010609010101010101" pitchFamily="49" charset="-120"/>
                          </a:rPr>
                          <m:t>21</m:t>
                        </m:r>
                      </m:den>
                    </m:f>
                  </m:oMath>
                </a14:m>
                <a:endParaRPr lang="en-US" altLang="zh-TW" sz="2800" dirty="0">
                  <a:latin typeface="書法家中楷體" panose="02010609010101010101" pitchFamily="49" charset="-120"/>
                  <a:ea typeface="書法家中楷體" panose="02010609010101010101" pitchFamily="49" charset="-120"/>
                </a:endParaRPr>
              </a:p>
            </p:txBody>
          </p:sp>
        </mc:Choice>
        <mc:Fallback xmlns="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923" y="1902542"/>
                <a:ext cx="11002296" cy="4011561"/>
              </a:xfrm>
              <a:blipFill>
                <a:blip r:embed="rId3"/>
                <a:stretch>
                  <a:fillRect l="-997" t="-25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628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0116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能理解整數相除比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能以分數表示整數相除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17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四年級錯誤問題解析</a:t>
            </a:r>
            <a:r>
              <a:rPr lang="en-US" altLang="zh-TW" dirty="0"/>
              <a:t>(</a:t>
            </a:r>
            <a:r>
              <a:rPr lang="zh-TW" altLang="en-US" dirty="0"/>
              <a:t>九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52" y="1534825"/>
            <a:ext cx="11002296" cy="4483379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23.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「水果店今天進了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63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公斤的草莓，老闆將草莓平分裝成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7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箱。今天共賣了 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5 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箱，請問今天賣出多少公斤的草莓？」 下列哪個算式可以算出正確答案？ 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(1) 63 ÷ 7 − 5 </a:t>
            </a: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(2) 63 ÷ 7 × 5 </a:t>
            </a: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(3) 63 ÷ 7 ÷ 5 </a:t>
            </a:r>
          </a:p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(4) 63 ÷ 7 + 5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1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0116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能理解題意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能列出算式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4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四年級錯誤問題解析</a:t>
            </a:r>
            <a:r>
              <a:rPr lang="en-US" altLang="zh-TW" dirty="0"/>
              <a:t>(</a:t>
            </a:r>
            <a:r>
              <a:rPr lang="zh-TW" altLang="en-US" dirty="0"/>
              <a:t>十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8"/>
            <a:ext cx="11002296" cy="646332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24. </a:t>
            </a:r>
            <a:r>
              <a:rPr lang="zh-TW" altLang="en-US" sz="3200" dirty="0"/>
              <a:t>下圖是哪一種四邊形？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D3671D4-F579-4FCA-A557-CAD836C34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79" t="46450" r="29112" b="29882"/>
          <a:stretch/>
        </p:blipFill>
        <p:spPr>
          <a:xfrm>
            <a:off x="6096000" y="1631467"/>
            <a:ext cx="5025850" cy="361335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FC8565F-7F14-4E7B-B8C6-C19C2846174F}"/>
              </a:ext>
            </a:extLst>
          </p:cNvPr>
          <p:cNvSpPr txBox="1"/>
          <p:nvPr/>
        </p:nvSpPr>
        <p:spPr>
          <a:xfrm>
            <a:off x="1594055" y="2780539"/>
            <a:ext cx="2933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zh-TW" altLang="en-US" sz="3200" dirty="0"/>
              <a:t>菱形 </a:t>
            </a:r>
            <a:endParaRPr lang="en-US" altLang="zh-TW" sz="3200" dirty="0"/>
          </a:p>
          <a:p>
            <a:pPr marL="514350" indent="-514350">
              <a:buAutoNum type="arabicParenBoth"/>
            </a:pPr>
            <a:r>
              <a:rPr lang="en-US" altLang="zh-TW" sz="3200" dirty="0"/>
              <a:t> </a:t>
            </a:r>
            <a:r>
              <a:rPr lang="zh-TW" altLang="en-US" sz="3200" dirty="0"/>
              <a:t>梯形</a:t>
            </a:r>
            <a:endParaRPr lang="en-US" altLang="zh-TW" sz="3200" dirty="0"/>
          </a:p>
          <a:p>
            <a:pPr marL="514350" indent="-514350">
              <a:buAutoNum type="arabicParenBoth"/>
            </a:pPr>
            <a:r>
              <a:rPr lang="en-US" altLang="zh-TW" sz="3200" dirty="0"/>
              <a:t> </a:t>
            </a:r>
            <a:r>
              <a:rPr lang="zh-TW" altLang="en-US" sz="3200" dirty="0"/>
              <a:t>正方形</a:t>
            </a:r>
            <a:endParaRPr lang="en-US" altLang="zh-TW" sz="3200" dirty="0"/>
          </a:p>
          <a:p>
            <a:pPr marL="514350" indent="-514350">
              <a:buAutoNum type="arabicParenBoth"/>
            </a:pPr>
            <a:r>
              <a:rPr lang="en-US" altLang="zh-TW" sz="3200" dirty="0"/>
              <a:t> </a:t>
            </a:r>
            <a:r>
              <a:rPr lang="zh-TW" altLang="en-US" sz="3200" dirty="0"/>
              <a:t>長方形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8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2740687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能認識正方形、長方形、菱形、梯形的性質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能知道正方形與菱形的異同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能進行正方形與菱形的辨識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2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四年級錯誤問題解析</a:t>
            </a:r>
            <a:r>
              <a:rPr lang="en-US" altLang="zh-TW" dirty="0"/>
              <a:t>(</a:t>
            </a:r>
            <a:r>
              <a:rPr lang="zh-TW" altLang="en-US" dirty="0"/>
              <a:t>十一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8"/>
            <a:ext cx="11002296" cy="3512794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25. </a:t>
            </a:r>
            <a:r>
              <a:rPr lang="zh-TW" altLang="en-US" sz="3600" dirty="0"/>
              <a:t>算算看，</a:t>
            </a:r>
            <a:r>
              <a:rPr lang="en-US" altLang="zh-TW" sz="3600" dirty="0"/>
              <a:t>100 + 50 ÷ 5 =</a:t>
            </a:r>
            <a:r>
              <a:rPr lang="zh-TW" altLang="en-US" sz="3600" dirty="0"/>
              <a:t>？ </a:t>
            </a:r>
            <a:endParaRPr lang="en-US" altLang="zh-TW" sz="3600" dirty="0"/>
          </a:p>
          <a:p>
            <a:r>
              <a:rPr lang="en-US" altLang="zh-TW" sz="3600" dirty="0"/>
              <a:t>(1) 30 </a:t>
            </a:r>
          </a:p>
          <a:p>
            <a:r>
              <a:rPr lang="en-US" altLang="zh-TW" sz="3600" dirty="0"/>
              <a:t>(2) 101 </a:t>
            </a:r>
          </a:p>
          <a:p>
            <a:r>
              <a:rPr lang="en-US" altLang="zh-TW" sz="3600" dirty="0"/>
              <a:t>(3) 105 </a:t>
            </a:r>
          </a:p>
          <a:p>
            <a:r>
              <a:rPr lang="en-US" altLang="zh-TW" sz="3600" dirty="0"/>
              <a:t>(4) 110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8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0116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能進行整數的加減乘除計算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能理解四則混合計算的規則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9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4F739D-05A4-4A6F-AFCD-FC69D2E7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006" y="2455606"/>
            <a:ext cx="7976419" cy="1371600"/>
          </a:xfrm>
        </p:spPr>
        <p:txBody>
          <a:bodyPr/>
          <a:lstStyle/>
          <a:p>
            <a:r>
              <a:rPr lang="zh-TW" altLang="en-US" dirty="0"/>
              <a:t>五年級常錯類型解析與指導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61BECC-AAFB-4126-ACB0-5024114E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54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五年級錯誤問題解析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923" y="1732027"/>
                <a:ext cx="11002296" cy="3149689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4400" dirty="0"/>
                  <a:t>2. </a:t>
                </a:r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下面哪個數和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一樣大？ </a:t>
                </a:r>
                <a:endPara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(1) 0.375 </a:t>
                </a: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(2) 0.5 </a:t>
                </a: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(3) 0.625 </a:t>
                </a:r>
              </a:p>
              <a:p>
                <a:r>
                  <a: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(4) 0.875</a:t>
                </a:r>
              </a:p>
            </p:txBody>
          </p:sp>
        </mc:Choice>
        <mc:Fallback xmlns="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60DDFEE4-080A-4F46-93D4-F24CABF13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923" y="1732027"/>
                <a:ext cx="11002296" cy="3149689"/>
              </a:xfrm>
              <a:blipFill>
                <a:blip r:embed="rId3"/>
                <a:stretch>
                  <a:fillRect l="-2050" t="-3482" b="-4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460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認識二位數的意義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理解位值表的數值意義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理解</a:t>
            </a:r>
            <a:r>
              <a:rPr lang="en-US" altLang="zh-TW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0</a:t>
            </a:r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的意義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6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能理解整數的除法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能將分數化成小數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能進行整數除以整數商為三位小數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4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五年級錯誤問題解析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8.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算算看，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3007 × 289 =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？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(1) 628723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(2) 868923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(3) 869023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(4) 6281623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7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能進行整數的乘法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能進行大數的乘法計算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能對大數進行化簡計算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3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五年級錯誤問題解析</a:t>
            </a: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14.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算算看，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7.05 × 0.29 =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？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(1) 0.2175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(2) 0.7755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(3) 2.0445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(4) 204.45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1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能進行多位數整數的除法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能進行小數的乘法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能做二位乘以二位小數的計算</a:t>
            </a:r>
            <a:endParaRPr lang="zh-TW" altLang="en-US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04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五年級錯誤問題解析</a:t>
            </a:r>
            <a:r>
              <a:rPr lang="en-US" altLang="zh-TW" dirty="0"/>
              <a:t>(</a:t>
            </a:r>
            <a:r>
              <a:rPr lang="zh-TW" altLang="en-US" dirty="0"/>
              <a:t>四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3"/>
          </a:xfrm>
        </p:spPr>
        <p:txBody>
          <a:bodyPr>
            <a:no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15.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「年終大出清，店內用品一律打七折，藍芽喇叭一個原價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1280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元、無線滑鼠一個原價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720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元，哥哥帶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3000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元購買 藍芽喇叭、無線滑鼠各一個後，還剩下多少元？」 下列哪個算式能算出正確答案？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(1) 1280 × 70%+720 × 70% 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(2) 3000 − (1280 + 720) 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(3) 3000 − (1280 + 720) × 70% 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(4) (3000 − 1280 − 720) × 70%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9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能理解題意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能進行多步驟的解題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能做多步驟的併式列式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cs typeface="Vani" panose="02040502050405020303" pitchFamily="18" charset="0"/>
              </a:rPr>
              <a:t>能進行四則混合計算。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Vani" panose="02040502050405020303" pitchFamily="18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五年級錯誤問題解析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4057224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16.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如圖，三角形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ABC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的面積是多少平方公分？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(1) 12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(2) 15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(3) 20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(4) 24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974C00D-783E-4C44-BBD1-5BF0A863E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37" t="35039" r="57606" b="45805"/>
          <a:stretch/>
        </p:blipFill>
        <p:spPr>
          <a:xfrm>
            <a:off x="3021576" y="2447527"/>
            <a:ext cx="6884367" cy="2671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16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BAA7B-AC06-4780-AAD2-DD7FAB1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45490-73EA-448D-A5EC-A87D9027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9360310" cy="2740687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認識三角形的面積公式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能找三角形的高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0000CC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能辨識三角形中的多餘資訊</a:t>
            </a:r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endParaRPr lang="en-US" altLang="zh-TW" sz="3200" dirty="0">
              <a:solidFill>
                <a:srgbClr val="00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C4BB46-7EA6-42EA-831C-EC05FC94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2022/7/2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1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433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五年級錯誤問題解析</a:t>
            </a:r>
            <a:r>
              <a:rPr lang="en-US" altLang="zh-TW" dirty="0"/>
              <a:t>(</a:t>
            </a:r>
            <a:r>
              <a:rPr lang="zh-TW" altLang="en-US" dirty="0"/>
              <a:t>六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DDFEE4-080A-4F46-93D4-F24CABF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732027"/>
            <a:ext cx="11002296" cy="339394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19.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算算看，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200 − 120 ÷ 10 × 2 =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(1) 4 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(2) 16 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(3) 176 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(4) 194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5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4857</Words>
  <Application>Microsoft Office PowerPoint</Application>
  <PresentationFormat>寬螢幕</PresentationFormat>
  <Paragraphs>700</Paragraphs>
  <Slides>129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129</vt:i4>
      </vt:variant>
    </vt:vector>
  </HeadingPairs>
  <TitlesOfParts>
    <vt:vector size="138" baseType="lpstr">
      <vt:lpstr>書法家中楷體</vt:lpstr>
      <vt:lpstr>新細明體</vt:lpstr>
      <vt:lpstr>標楷體</vt:lpstr>
      <vt:lpstr>Arial</vt:lpstr>
      <vt:lpstr>Calibri</vt:lpstr>
      <vt:lpstr>Calibri Light</vt:lpstr>
      <vt:lpstr>Cambria Math</vt:lpstr>
      <vt:lpstr>Vani</vt:lpstr>
      <vt:lpstr>Office 佈景主題</vt:lpstr>
      <vt:lpstr>國小數學問題學生常錯類型解析與指導</vt:lpstr>
      <vt:lpstr>前言</vt:lpstr>
      <vt:lpstr>前言</vt:lpstr>
      <vt:lpstr>綱要說明</vt:lpstr>
      <vt:lpstr>一年級常錯類型解析與指導</vt:lpstr>
      <vt:lpstr>一年級錯誤問題解析(一)</vt:lpstr>
      <vt:lpstr>配合能力</vt:lpstr>
      <vt:lpstr>一年級錯誤問題解析(二)</vt:lpstr>
      <vt:lpstr>配合能力</vt:lpstr>
      <vt:lpstr>一年級錯誤問題解析(三)</vt:lpstr>
      <vt:lpstr>配合能力</vt:lpstr>
      <vt:lpstr>一年級錯誤問題解析(四)</vt:lpstr>
      <vt:lpstr>配合能力</vt:lpstr>
      <vt:lpstr>一年級錯誤問題解析(五)</vt:lpstr>
      <vt:lpstr>配合能力</vt:lpstr>
      <vt:lpstr>一年級錯誤問題解析(六)</vt:lpstr>
      <vt:lpstr>配合能力</vt:lpstr>
      <vt:lpstr>PowerPoint 簡報</vt:lpstr>
      <vt:lpstr>一年級錯誤問題解析(七)</vt:lpstr>
      <vt:lpstr>配合能力</vt:lpstr>
      <vt:lpstr>一年級錯誤問題解析(八)</vt:lpstr>
      <vt:lpstr>配合能力</vt:lpstr>
      <vt:lpstr>二年級常錯類型解析與指導</vt:lpstr>
      <vt:lpstr>二年級錯誤問題解析(一)</vt:lpstr>
      <vt:lpstr>配合能力</vt:lpstr>
      <vt:lpstr>二年級錯誤問題解析(二)</vt:lpstr>
      <vt:lpstr>配合能力</vt:lpstr>
      <vt:lpstr>二年級錯誤問題解析(三)</vt:lpstr>
      <vt:lpstr>配合能力</vt:lpstr>
      <vt:lpstr>二年級錯誤問題解析(四)</vt:lpstr>
      <vt:lpstr>配合能力</vt:lpstr>
      <vt:lpstr>二年級錯誤問題解析(五)</vt:lpstr>
      <vt:lpstr>配合能力</vt:lpstr>
      <vt:lpstr>二年級錯誤問題解析(六)</vt:lpstr>
      <vt:lpstr>配合能力</vt:lpstr>
      <vt:lpstr>二年級錯誤問題解析(七)</vt:lpstr>
      <vt:lpstr>配合能力</vt:lpstr>
      <vt:lpstr>二年級錯誤問題解析(八)</vt:lpstr>
      <vt:lpstr>配合能力</vt:lpstr>
      <vt:lpstr>二年級錯誤問題解析(九)</vt:lpstr>
      <vt:lpstr>配合能力</vt:lpstr>
      <vt:lpstr>二年級錯誤問題解析(十)</vt:lpstr>
      <vt:lpstr>配合能力</vt:lpstr>
      <vt:lpstr>三年級常錯類型解析與指導</vt:lpstr>
      <vt:lpstr>三年級錯誤問題解析(一)</vt:lpstr>
      <vt:lpstr>配合能力</vt:lpstr>
      <vt:lpstr>三年級錯誤問題解析(二)</vt:lpstr>
      <vt:lpstr>詞語解釋</vt:lpstr>
      <vt:lpstr>三年級錯誤問題解析(三)</vt:lpstr>
      <vt:lpstr>配合能力</vt:lpstr>
      <vt:lpstr>三年級錯誤問題解析(四)</vt:lpstr>
      <vt:lpstr>詞語解釋</vt:lpstr>
      <vt:lpstr>三年級錯誤問題解析(五)</vt:lpstr>
      <vt:lpstr>配合能力</vt:lpstr>
      <vt:lpstr>三年級錯誤問題解析(六)</vt:lpstr>
      <vt:lpstr>配合能力</vt:lpstr>
      <vt:lpstr>三年級錯誤問題解析(七)</vt:lpstr>
      <vt:lpstr>配合能力</vt:lpstr>
      <vt:lpstr>三年級錯誤問題解析(八)</vt:lpstr>
      <vt:lpstr>詞語解釋</vt:lpstr>
      <vt:lpstr>三年級錯誤問題解析(九)</vt:lpstr>
      <vt:lpstr>詞語解釋</vt:lpstr>
      <vt:lpstr>三年級錯誤問題解析(十)</vt:lpstr>
      <vt:lpstr>詞語解釋</vt:lpstr>
      <vt:lpstr>四年級常錯類型解析與指導</vt:lpstr>
      <vt:lpstr>四年級錯誤問題解析(一)</vt:lpstr>
      <vt:lpstr>配合能力</vt:lpstr>
      <vt:lpstr>四年級錯誤問題解析(二)</vt:lpstr>
      <vt:lpstr>配合能力</vt:lpstr>
      <vt:lpstr>四年級錯誤問題解析(三)</vt:lpstr>
      <vt:lpstr>配合能力</vt:lpstr>
      <vt:lpstr>四年級錯誤問題解析(四)</vt:lpstr>
      <vt:lpstr>配合能力</vt:lpstr>
      <vt:lpstr>四年級錯誤問題解析(五)</vt:lpstr>
      <vt:lpstr>配合能力</vt:lpstr>
      <vt:lpstr>四年級錯誤問題解析(六)</vt:lpstr>
      <vt:lpstr>配合能力</vt:lpstr>
      <vt:lpstr>四年級錯誤問題解析(七)</vt:lpstr>
      <vt:lpstr>配合能力</vt:lpstr>
      <vt:lpstr>四年級錯誤問題解析(八)</vt:lpstr>
      <vt:lpstr>配合能力</vt:lpstr>
      <vt:lpstr>四年級錯誤問題解析(九)</vt:lpstr>
      <vt:lpstr>配合能力</vt:lpstr>
      <vt:lpstr>四年級錯誤問題解析(十)</vt:lpstr>
      <vt:lpstr>配合能力</vt:lpstr>
      <vt:lpstr>四年級錯誤問題解析(十一)</vt:lpstr>
      <vt:lpstr>配合能力</vt:lpstr>
      <vt:lpstr>五年級常錯類型解析與指導</vt:lpstr>
      <vt:lpstr>五年級錯誤問題解析(一)</vt:lpstr>
      <vt:lpstr>配合能力</vt:lpstr>
      <vt:lpstr>五年級錯誤問題解析(二)</vt:lpstr>
      <vt:lpstr>配合能力</vt:lpstr>
      <vt:lpstr>五年級錯誤問題解析(三)</vt:lpstr>
      <vt:lpstr>配合能力</vt:lpstr>
      <vt:lpstr>五年級錯誤問題解析(四)</vt:lpstr>
      <vt:lpstr>配合能力</vt:lpstr>
      <vt:lpstr>五年級錯誤問題解析(五)</vt:lpstr>
      <vt:lpstr>配合能力</vt:lpstr>
      <vt:lpstr>五年級錯誤問題解析(六)</vt:lpstr>
      <vt:lpstr>配合能力</vt:lpstr>
      <vt:lpstr>五年級錯誤問題解析(七)</vt:lpstr>
      <vt:lpstr>配合能力</vt:lpstr>
      <vt:lpstr>五年級錯誤問題解析(八)</vt:lpstr>
      <vt:lpstr>配合能力</vt:lpstr>
      <vt:lpstr>五年級錯誤問題解析(九)</vt:lpstr>
      <vt:lpstr>配合能力</vt:lpstr>
      <vt:lpstr>五年級錯誤問題解析(十)</vt:lpstr>
      <vt:lpstr>配合能力</vt:lpstr>
      <vt:lpstr>六年級常錯類型解析與指導</vt:lpstr>
      <vt:lpstr>六年級錯誤問題解析(一)</vt:lpstr>
      <vt:lpstr>配合能力</vt:lpstr>
      <vt:lpstr>六年級錯誤問題解析(二)</vt:lpstr>
      <vt:lpstr>詞語解釋</vt:lpstr>
      <vt:lpstr>六年級錯誤問題解析(三)</vt:lpstr>
      <vt:lpstr>配合能力</vt:lpstr>
      <vt:lpstr>六年級錯誤問題解析(四)</vt:lpstr>
      <vt:lpstr>配合的能力</vt:lpstr>
      <vt:lpstr>六年級錯誤問題解析(五)</vt:lpstr>
      <vt:lpstr>配合能力</vt:lpstr>
      <vt:lpstr>六年級錯誤問題解析(六)</vt:lpstr>
      <vt:lpstr>配合能力</vt:lpstr>
      <vt:lpstr>六年級錯誤問題解析(七)</vt:lpstr>
      <vt:lpstr>配合能力</vt:lpstr>
      <vt:lpstr>六年級錯誤問題解析(八)</vt:lpstr>
      <vt:lpstr>詞語解釋</vt:lpstr>
      <vt:lpstr>六年級錯誤問題解析(九)</vt:lpstr>
      <vt:lpstr>詞語解釋</vt:lpstr>
      <vt:lpstr>六年級錯誤問題解析(十)</vt:lpstr>
      <vt:lpstr>詞語解釋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國小數學問題學生常錯類型解析與指導</dc:title>
  <dc:creator>小敏 陳</dc:creator>
  <cp:lastModifiedBy>小敏 陳</cp:lastModifiedBy>
  <cp:revision>5</cp:revision>
  <dcterms:created xsi:type="dcterms:W3CDTF">2022-06-16T11:17:44Z</dcterms:created>
  <dcterms:modified xsi:type="dcterms:W3CDTF">2022-07-02T01:41:08Z</dcterms:modified>
</cp:coreProperties>
</file>